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4" r:id="rId6"/>
    <p:sldId id="261" r:id="rId7"/>
    <p:sldId id="260" r:id="rId8"/>
    <p:sldId id="262"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Georgia" panose="02040502050405020303" pitchFamily="18" charset="0"/>
      <p:regular r:id="rId15"/>
      <p:bold r:id="rId16"/>
      <p:italic r:id="rId17"/>
      <p:boldItalic r:id="rId18"/>
    </p:embeddedFont>
    <p:embeddedFont>
      <p:font typeface="Montserrat Bold" panose="020B0604020202020204" charset="0"/>
      <p:regular r:id="rId19"/>
    </p:embeddedFont>
    <p:embeddedFont>
      <p:font typeface="Montserrat Classic Bold" panose="020B0604020202020204" charset="0"/>
      <p:regular r:id="rId20"/>
    </p:embeddedFont>
    <p:embeddedFont>
      <p:font typeface="Trebuchet MS" panose="020B0603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84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68803" autoAdjust="0"/>
  </p:normalViewPr>
  <p:slideViewPr>
    <p:cSldViewPr>
      <p:cViewPr varScale="1">
        <p:scale>
          <a:sx n="42" d="100"/>
          <a:sy n="42" d="100"/>
        </p:scale>
        <p:origin x="128"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07.04.2022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err="1">
                <a:solidFill>
                  <a:srgbClr val="333333"/>
                </a:solidFill>
                <a:effectLst/>
                <a:latin typeface="Arial" panose="020B0604020202020204" pitchFamily="34" charset="0"/>
              </a:rPr>
              <a:t>Yá’át’ééh</a:t>
            </a:r>
            <a:r>
              <a:rPr lang="en-US" sz="1800" b="0" i="0" u="none" strike="noStrike" dirty="0">
                <a:solidFill>
                  <a:srgbClr val="333333"/>
                </a:solidFill>
                <a:effectLst/>
                <a:latin typeface="Arial" panose="020B0604020202020204" pitchFamily="34" charset="0"/>
              </a:rPr>
              <a:t> </a:t>
            </a:r>
            <a:r>
              <a:rPr lang="en-US" sz="1800" b="0" i="0" u="none" strike="sngStrike" dirty="0" err="1">
                <a:solidFill>
                  <a:srgbClr val="333333"/>
                </a:solidFill>
                <a:effectLst/>
                <a:latin typeface="Arial" panose="020B0604020202020204" pitchFamily="34" charset="0"/>
              </a:rPr>
              <a:t>shik’éí</a:t>
            </a:r>
            <a:r>
              <a:rPr lang="en-US" sz="1800" b="0" i="0" u="none" strike="sngStrike" dirty="0">
                <a:solidFill>
                  <a:srgbClr val="333333"/>
                </a:solidFill>
                <a:effectLst/>
                <a:latin typeface="Arial" panose="020B0604020202020204" pitchFamily="34" charset="0"/>
              </a:rPr>
              <a:t> </a:t>
            </a:r>
            <a:r>
              <a:rPr lang="en-US" sz="1800" b="0" i="0" u="none" strike="sngStrike" dirty="0" err="1">
                <a:solidFill>
                  <a:srgbClr val="333333"/>
                </a:solidFill>
                <a:effectLst/>
                <a:latin typeface="Arial" panose="020B0604020202020204" pitchFamily="34" charset="0"/>
              </a:rPr>
              <a:t>dóó</a:t>
            </a:r>
            <a:r>
              <a:rPr lang="en-US" sz="1800" b="0" i="0" u="none" strike="sngStrike" dirty="0">
                <a:solidFill>
                  <a:srgbClr val="333333"/>
                </a:solidFill>
                <a:effectLst/>
                <a:latin typeface="Arial" panose="020B0604020202020204" pitchFamily="34" charset="0"/>
              </a:rPr>
              <a:t> </a:t>
            </a:r>
            <a:r>
              <a:rPr lang="en-US" sz="1800" b="0" i="0" u="none" strike="sngStrike" dirty="0" err="1">
                <a:solidFill>
                  <a:srgbClr val="333333"/>
                </a:solidFill>
                <a:effectLst/>
                <a:latin typeface="Arial" panose="020B0604020202020204" pitchFamily="34" charset="0"/>
              </a:rPr>
              <a:t>shidine’é</a:t>
            </a:r>
            <a:r>
              <a:rPr lang="en-US" sz="1800" b="0" i="0" u="none" strike="sngStrike" dirty="0">
                <a:solidFill>
                  <a:srgbClr val="333333"/>
                </a:solidFill>
                <a:effectLst/>
                <a:latin typeface="Arial" panose="020B0604020202020204" pitchFamily="34" charset="0"/>
              </a:rPr>
              <a:t>. </a:t>
            </a:r>
            <a:r>
              <a:rPr lang="en-US" sz="1800" b="0" i="0" u="none" strike="noStrike" dirty="0" err="1">
                <a:solidFill>
                  <a:srgbClr val="333333"/>
                </a:solidFill>
                <a:effectLst/>
                <a:latin typeface="Arial" panose="020B0604020202020204" pitchFamily="34" charset="0"/>
              </a:rPr>
              <a:t>Shí</a:t>
            </a:r>
            <a:r>
              <a:rPr lang="en-US" sz="1800" b="0" i="0" u="none" strike="noStrike" dirty="0">
                <a:solidFill>
                  <a:srgbClr val="333333"/>
                </a:solidFill>
                <a:effectLst/>
                <a:latin typeface="Arial" panose="020B0604020202020204" pitchFamily="34" charset="0"/>
              </a:rPr>
              <a:t> </a:t>
            </a:r>
            <a:r>
              <a:rPr lang="en-US" sz="1800" b="0" i="0" u="none" strike="noStrike" dirty="0" err="1">
                <a:solidFill>
                  <a:srgbClr val="333333"/>
                </a:solidFill>
                <a:effectLst/>
                <a:latin typeface="Arial" panose="020B0604020202020204" pitchFamily="34" charset="0"/>
              </a:rPr>
              <a:t>éí</a:t>
            </a:r>
            <a:r>
              <a:rPr lang="en-US" sz="1800" b="0" i="0" u="none" strike="noStrike" dirty="0">
                <a:solidFill>
                  <a:srgbClr val="333333"/>
                </a:solidFill>
                <a:effectLst/>
                <a:latin typeface="Arial" panose="020B0604020202020204" pitchFamily="34" charset="0"/>
              </a:rPr>
              <a:t> Tracey Begaye </a:t>
            </a:r>
            <a:r>
              <a:rPr lang="en-US" sz="1800" b="0" i="0" u="none" strike="noStrike" dirty="0" err="1">
                <a:solidFill>
                  <a:srgbClr val="333333"/>
                </a:solidFill>
                <a:effectLst/>
                <a:latin typeface="Arial" panose="020B0604020202020204" pitchFamily="34" charset="0"/>
              </a:rPr>
              <a:t>yinishyé</a:t>
            </a:r>
            <a:r>
              <a:rPr lang="en-US" sz="1800" b="0" i="0" u="none" strike="noStrike" dirty="0">
                <a:solidFill>
                  <a:srgbClr val="333333"/>
                </a:solidFill>
                <a:effectLst/>
                <a:latin typeface="Arial" panose="020B0604020202020204" pitchFamily="34" charset="0"/>
              </a:rPr>
              <a:t>. </a:t>
            </a:r>
            <a:r>
              <a:rPr lang="en-US" sz="1800" b="1" i="0" u="none" strike="noStrike" dirty="0" err="1">
                <a:solidFill>
                  <a:srgbClr val="333333"/>
                </a:solidFill>
                <a:effectLst/>
                <a:latin typeface="Georgia" panose="02040502050405020303" pitchFamily="18" charset="0"/>
              </a:rPr>
              <a:t>Kiyaa'áanii</a:t>
            </a:r>
            <a:r>
              <a:rPr lang="en-US" sz="1800" b="1" i="0" u="none" strike="noStrike" dirty="0">
                <a:solidFill>
                  <a:srgbClr val="333333"/>
                </a:solidFill>
                <a:effectLst/>
                <a:latin typeface="Georgia" panose="02040502050405020303" pitchFamily="18" charset="0"/>
              </a:rPr>
              <a:t> </a:t>
            </a:r>
            <a:r>
              <a:rPr lang="en-US" sz="1800" b="0" i="0" u="none" strike="noStrike" dirty="0" err="1">
                <a:solidFill>
                  <a:srgbClr val="333333"/>
                </a:solidFill>
                <a:effectLst/>
                <a:latin typeface="Arial" panose="020B0604020202020204" pitchFamily="34" charset="0"/>
              </a:rPr>
              <a:t>nishłí</a:t>
            </a:r>
            <a:r>
              <a:rPr lang="en-US" sz="1800" b="0" i="0" u="none" strike="noStrike" dirty="0">
                <a:solidFill>
                  <a:srgbClr val="333333"/>
                </a:solidFill>
                <a:effectLst/>
                <a:latin typeface="Arial" panose="020B0604020202020204" pitchFamily="34" charset="0"/>
              </a:rPr>
              <a:t>̨. </a:t>
            </a:r>
            <a:r>
              <a:rPr lang="en-US" sz="1800" b="1" i="0" u="none" strike="noStrike" dirty="0" err="1">
                <a:solidFill>
                  <a:srgbClr val="333333"/>
                </a:solidFill>
                <a:effectLst/>
                <a:latin typeface="Georgia" panose="02040502050405020303" pitchFamily="18" charset="0"/>
              </a:rPr>
              <a:t>Tódik'ǫzhi</a:t>
            </a:r>
            <a:r>
              <a:rPr lang="en-US" sz="1800" b="1" i="0" u="none" strike="noStrike" dirty="0">
                <a:solidFill>
                  <a:srgbClr val="333333"/>
                </a:solidFill>
                <a:effectLst/>
                <a:latin typeface="Georgia" panose="02040502050405020303" pitchFamily="18" charset="0"/>
              </a:rPr>
              <a:t> </a:t>
            </a:r>
            <a:r>
              <a:rPr lang="en-US" sz="1800" b="0" i="0" u="none" strike="noStrike" dirty="0" err="1">
                <a:solidFill>
                  <a:srgbClr val="333333"/>
                </a:solidFill>
                <a:effectLst/>
                <a:latin typeface="Arial" panose="020B0604020202020204" pitchFamily="34" charset="0"/>
              </a:rPr>
              <a:t>bashishchiin</a:t>
            </a:r>
            <a:r>
              <a:rPr lang="en-US" sz="1800" b="0" i="0" u="none" strike="noStrike" dirty="0">
                <a:solidFill>
                  <a:srgbClr val="333333"/>
                </a:solidFill>
                <a:effectLst/>
                <a:latin typeface="Arial" panose="020B0604020202020204" pitchFamily="34" charset="0"/>
              </a:rPr>
              <a:t>. </a:t>
            </a:r>
            <a:r>
              <a:rPr lang="en-US" sz="1800" b="1" i="0" u="none" strike="noStrike" dirty="0" err="1">
                <a:solidFill>
                  <a:srgbClr val="333333"/>
                </a:solidFill>
                <a:effectLst/>
                <a:latin typeface="Georgia" panose="02040502050405020303" pitchFamily="18" charset="0"/>
              </a:rPr>
              <a:t>Tó'aheedlíinii</a:t>
            </a:r>
            <a:r>
              <a:rPr lang="en-US" sz="1800" b="1" i="0" u="none" strike="noStrike" dirty="0">
                <a:solidFill>
                  <a:srgbClr val="333333"/>
                </a:solidFill>
                <a:effectLst/>
                <a:latin typeface="Georgia" panose="02040502050405020303" pitchFamily="18" charset="0"/>
              </a:rPr>
              <a:t> </a:t>
            </a:r>
            <a:r>
              <a:rPr lang="en-US" sz="1800" b="0" i="0" u="none" strike="noStrike" dirty="0" err="1">
                <a:solidFill>
                  <a:srgbClr val="333333"/>
                </a:solidFill>
                <a:effectLst/>
                <a:latin typeface="Arial" panose="020B0604020202020204" pitchFamily="34" charset="0"/>
              </a:rPr>
              <a:t>dashicheii</a:t>
            </a:r>
            <a:r>
              <a:rPr lang="en-US" sz="1800" b="0" i="0" u="none" strike="noStrike" dirty="0">
                <a:solidFill>
                  <a:srgbClr val="333333"/>
                </a:solidFill>
                <a:effectLst/>
                <a:latin typeface="Arial" panose="020B0604020202020204" pitchFamily="34" charset="0"/>
              </a:rPr>
              <a:t>. </a:t>
            </a:r>
            <a:r>
              <a:rPr lang="en-US" sz="1800" b="1" i="0" u="none" strike="noStrike" dirty="0" err="1">
                <a:solidFill>
                  <a:srgbClr val="333333"/>
                </a:solidFill>
                <a:effectLst/>
                <a:latin typeface="Georgia" panose="02040502050405020303" pitchFamily="18" charset="0"/>
              </a:rPr>
              <a:t>Tábąąhá</a:t>
            </a:r>
            <a:r>
              <a:rPr lang="en-US" sz="1800" b="1" i="0" u="none" strike="noStrike" dirty="0">
                <a:solidFill>
                  <a:srgbClr val="333333"/>
                </a:solidFill>
                <a:effectLst/>
                <a:latin typeface="Georgia" panose="02040502050405020303" pitchFamily="18" charset="0"/>
              </a:rPr>
              <a:t> </a:t>
            </a:r>
            <a:r>
              <a:rPr lang="en-US" sz="1800" b="0" i="0" u="none" strike="noStrike" dirty="0" err="1">
                <a:solidFill>
                  <a:srgbClr val="333333"/>
                </a:solidFill>
                <a:effectLst/>
                <a:latin typeface="Arial" panose="020B0604020202020204" pitchFamily="34" charset="0"/>
              </a:rPr>
              <a:t>dashinalí</a:t>
            </a:r>
            <a:r>
              <a:rPr lang="en-US" sz="1800" b="0" i="0" u="none" strike="noStrike" dirty="0">
                <a:solidFill>
                  <a:srgbClr val="333333"/>
                </a:solidFill>
                <a:effectLst/>
                <a:latin typeface="Arial" panose="020B0604020202020204" pitchFamily="34" charset="0"/>
              </a:rPr>
              <a:t>. </a:t>
            </a:r>
            <a:r>
              <a:rPr lang="en-US" sz="1800" b="1" i="0" u="none" strike="noStrike" dirty="0" err="1">
                <a:solidFill>
                  <a:srgbClr val="333333"/>
                </a:solidFill>
                <a:effectLst/>
                <a:latin typeface="Georgia" panose="02040502050405020303" pitchFamily="18" charset="0"/>
              </a:rPr>
              <a:t>Naʼnízhoozhí</a:t>
            </a:r>
            <a:r>
              <a:rPr lang="en-US" sz="1800" b="1" i="0" u="none" strike="noStrike" dirty="0">
                <a:solidFill>
                  <a:srgbClr val="333333"/>
                </a:solidFill>
                <a:effectLst/>
                <a:latin typeface="Georgia" panose="02040502050405020303" pitchFamily="18" charset="0"/>
              </a:rPr>
              <a:t> </a:t>
            </a:r>
            <a:r>
              <a:rPr lang="en-US" sz="1800" b="0" i="0" u="none" strike="noStrike" dirty="0" err="1">
                <a:solidFill>
                  <a:srgbClr val="333333"/>
                </a:solidFill>
                <a:effectLst/>
                <a:latin typeface="Arial" panose="020B0604020202020204" pitchFamily="34" charset="0"/>
              </a:rPr>
              <a:t>déé</a:t>
            </a:r>
            <a:r>
              <a:rPr lang="en-US" sz="1800" b="0" i="0" u="none" strike="noStrike" dirty="0">
                <a:solidFill>
                  <a:srgbClr val="333333"/>
                </a:solidFill>
                <a:effectLst/>
                <a:latin typeface="Arial" panose="020B0604020202020204" pitchFamily="34" charset="0"/>
              </a:rPr>
              <a:t>’ </a:t>
            </a:r>
            <a:r>
              <a:rPr lang="en-US" sz="1800" b="0" i="0" u="none" strike="noStrike" dirty="0" err="1">
                <a:solidFill>
                  <a:srgbClr val="333333"/>
                </a:solidFill>
                <a:effectLst/>
                <a:latin typeface="Arial" panose="020B0604020202020204" pitchFamily="34" charset="0"/>
              </a:rPr>
              <a:t>naashá</a:t>
            </a:r>
            <a:r>
              <a:rPr lang="en-US" sz="1800" b="0" i="0" u="none" strike="noStrike" dirty="0">
                <a:solidFill>
                  <a:srgbClr val="333333"/>
                </a:solidFill>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33333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333333"/>
                </a:solidFill>
                <a:effectLst/>
                <a:latin typeface="Arial" panose="020B0604020202020204" pitchFamily="34" charset="0"/>
              </a:rPr>
              <a:t>Good afternoon, thank you all for coming. I just introduced myself in my native language. For those who do not understand, I said:</a:t>
            </a:r>
            <a:br>
              <a:rPr lang="en-US" sz="1800" b="0" i="0" u="none" strike="noStrike" dirty="0">
                <a:solidFill>
                  <a:srgbClr val="333333"/>
                </a:solidFill>
                <a:effectLst/>
                <a:latin typeface="Arial" panose="020B0604020202020204" pitchFamily="34" charset="0"/>
              </a:rPr>
            </a:br>
            <a:br>
              <a:rPr lang="en-US" sz="1800" b="0" i="0" u="none" strike="noStrike" dirty="0">
                <a:solidFill>
                  <a:srgbClr val="333333"/>
                </a:solidFill>
                <a:effectLst/>
                <a:latin typeface="Arial" panose="020B0604020202020204" pitchFamily="34" charset="0"/>
              </a:rPr>
            </a:br>
            <a:r>
              <a:rPr lang="en-US" sz="1800" b="0" i="0" u="none" strike="sngStrike" dirty="0">
                <a:solidFill>
                  <a:srgbClr val="333333"/>
                </a:solidFill>
                <a:effectLst/>
                <a:latin typeface="Arial" panose="020B0604020202020204" pitchFamily="34" charset="0"/>
              </a:rPr>
              <a:t>( Hello my family, friends, and people. My name is Tracey Begaye.</a:t>
            </a:r>
            <a:r>
              <a:rPr lang="en-US" sz="1800" b="0" i="0" u="none" strike="noStrike" dirty="0">
                <a:solidFill>
                  <a:srgbClr val="333333"/>
                </a:solidFill>
                <a:effectLst/>
                <a:latin typeface="Arial" panose="020B0604020202020204" pitchFamily="34" charset="0"/>
              </a:rPr>
              <a:t> I am Towering House Clan born for the Salt Water Clan. My maternal grandfather’s first clan is the Water Flows Together Clan. My paternal grandfather’s first clan is the Water’s Edge Clan. I am from Gallup, New Mexico. )</a:t>
            </a:r>
            <a:br>
              <a:rPr lang="en-US" sz="1800" b="0" i="0" u="none" strike="noStrike" dirty="0">
                <a:solidFill>
                  <a:srgbClr val="333333"/>
                </a:solidFill>
                <a:effectLst/>
                <a:latin typeface="Arial" panose="020B0604020202020204" pitchFamily="34" charset="0"/>
              </a:rPr>
            </a:br>
            <a:br>
              <a:rPr lang="en-US" sz="1800" b="0" i="0" u="none" strike="noStrike" dirty="0">
                <a:solidFill>
                  <a:srgbClr val="333333"/>
                </a:solidFill>
                <a:effectLst/>
                <a:latin typeface="Arial" panose="020B0604020202020204" pitchFamily="34" charset="0"/>
              </a:rPr>
            </a:br>
            <a:r>
              <a:rPr lang="en-US" sz="1800" b="0" i="0" u="none" strike="noStrike" dirty="0">
                <a:solidFill>
                  <a:srgbClr val="222222"/>
                </a:solidFill>
                <a:effectLst/>
                <a:latin typeface="Arial" panose="020B0604020202020204" pitchFamily="34" charset="0"/>
              </a:rPr>
              <a:t>I am a third-year student majoring in computer engineering at Northern Arizona University. My mentor for the American Indian Educational Resources project is Mary Lara. </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0605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sz="1800" b="0" i="0" u="none" strike="noStrike" dirty="0">
                <a:solidFill>
                  <a:srgbClr val="222222"/>
                </a:solidFill>
                <a:effectLst/>
                <a:latin typeface="Arial" panose="020B0604020202020204" pitchFamily="34" charset="0"/>
              </a:rPr>
              <a:t>Our project provides hands-on lessons/activities to teach STEM topics to pre-college Native American students at K-12 schools, mainly focusing on the schools that are Indian Reservations in Arizona and New Mexico. I cannot stress enough the importance of a program like this. We are addressing the issue of low STEM proficiency on the reservation and increasing exposure to STEM opportunities.</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341264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The first thing to know is that children have much shorter attention spans than adults. A child's maximum attention span is about two to three times their age, so a five-year-old child would have an attention span of, at best, fifteen minutes. With that being said, </a:t>
            </a:r>
            <a:r>
              <a:rPr lang="en-US" sz="1200" dirty="0">
                <a:solidFill>
                  <a:srgbClr val="FFFFFF"/>
                </a:solidFill>
                <a:latin typeface="Trebuchet MS" panose="020B0603020202020204" pitchFamily="34" charset="0"/>
              </a:rPr>
              <a:t>I've noticed a significant boost in attention span, better understanding of concepts, and increased interest after the completion of our lessons. </a:t>
            </a:r>
            <a:endParaRPr lang="en-US" dirty="0"/>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22222"/>
                </a:solidFill>
                <a:effectLst/>
                <a:latin typeface="Arial" panose="020B0604020202020204" pitchFamily="34" charset="0"/>
              </a:rPr>
              <a:t>Lessons that Mary designed specifically for each grade level with an emphasis on astronomy. We incorporate these hands-on lessons/activities to make STEM more relatable and accessible for students. We have touched on lunar phases, Mars helicopter Ingenuity, season causes, and much more. </a:t>
            </a:r>
            <a:endParaRPr lang="en-US" sz="1200" dirty="0">
              <a:solidFill>
                <a:srgbClr val="FFFFFF"/>
              </a:solidFill>
              <a:latin typeface="Trebuchet MS" panose="020B0603020202020204" pitchFamily="34" charset="0"/>
            </a:endParaRP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457200" indent="-457200">
              <a:lnSpc>
                <a:spcPts val="4759"/>
              </a:lnSpc>
              <a:buFontTx/>
              <a:buChar char="-"/>
            </a:pPr>
            <a:r>
              <a:rPr lang="en-US" sz="1200" dirty="0">
                <a:solidFill>
                  <a:srgbClr val="FFFFFF"/>
                </a:solidFill>
                <a:latin typeface="Trebuchet MS" panose="020B0603020202020204" pitchFamily="34" charset="0"/>
              </a:rPr>
              <a:t>When working with students, we were able to gauge those attention spans and format our presentation to incorporate that to have a positive influence. I'm going to speak now about the different schools and locations we worked with and what we've done to impact others.</a:t>
            </a:r>
          </a:p>
          <a:p>
            <a:pPr marL="457200" indent="-457200">
              <a:lnSpc>
                <a:spcPts val="4759"/>
              </a:lnSpc>
              <a:buFontTx/>
              <a:buChar char="-"/>
            </a:pPr>
            <a:r>
              <a:rPr lang="en-US" sz="1200" dirty="0">
                <a:solidFill>
                  <a:srgbClr val="FFFFFF"/>
                </a:solidFill>
                <a:latin typeface="Trebuchet MS" panose="020B0603020202020204" pitchFamily="34" charset="0"/>
              </a:rPr>
              <a:t>Went to Coconino High School (  1 of 3 high schools in Flagstaff, we tabled at a stem event to set up some telescopes, modeled the solar system, and collaborated with other community groups. )</a:t>
            </a:r>
          </a:p>
          <a:p>
            <a:pPr marL="457200" indent="-457200">
              <a:lnSpc>
                <a:spcPts val="4759"/>
              </a:lnSpc>
              <a:buFontTx/>
              <a:buChar char="-"/>
            </a:pPr>
            <a:r>
              <a:rPr lang="en-US" sz="1200" dirty="0">
                <a:solidFill>
                  <a:srgbClr val="FFFFFF"/>
                </a:solidFill>
                <a:latin typeface="Trebuchet MS" panose="020B0603020202020204" pitchFamily="34" charset="0"/>
              </a:rPr>
              <a:t>Went to DeMiguel Elementary ( met with 5</a:t>
            </a:r>
            <a:r>
              <a:rPr lang="en-US" sz="1200" baseline="30000" dirty="0">
                <a:solidFill>
                  <a:srgbClr val="FFFFFF"/>
                </a:solidFill>
                <a:latin typeface="Trebuchet MS" panose="020B0603020202020204" pitchFamily="34" charset="0"/>
              </a:rPr>
              <a:t>th</a:t>
            </a:r>
            <a:r>
              <a:rPr lang="en-US" sz="1200" dirty="0">
                <a:solidFill>
                  <a:srgbClr val="FFFFFF"/>
                </a:solidFill>
                <a:latin typeface="Trebuchet MS" panose="020B0603020202020204" pitchFamily="34" charset="0"/>
              </a:rPr>
              <a:t> graders to educate them on lunar phases using models, demonstrated the effects of liquid nitrogen( talk about balloon – “it’s great to experience and witness that as a learning science communicator” </a:t>
            </a:r>
            <a:r>
              <a:rPr lang="en-US" sz="1200">
                <a:solidFill>
                  <a:srgbClr val="FFFFFF"/>
                </a:solidFill>
                <a:latin typeface="Trebuchet MS" panose="020B0603020202020204" pitchFamily="34" charset="0"/>
              </a:rPr>
              <a:t>, we made </a:t>
            </a:r>
            <a:r>
              <a:rPr lang="en-US" sz="1200" dirty="0">
                <a:solidFill>
                  <a:srgbClr val="FFFFFF"/>
                </a:solidFill>
                <a:latin typeface="Trebuchet MS" panose="020B0603020202020204" pitchFamily="34" charset="0"/>
              </a:rPr>
              <a:t>ice cream for 3 classrooms using liquid nitrogen. ) </a:t>
            </a:r>
          </a:p>
          <a:p>
            <a:pPr marL="457200" marR="0" lvl="0" indent="-457200" algn="l" defTabSz="914400" rtl="0" eaLnBrk="1" fontAlgn="auto" latinLnBrk="0" hangingPunct="1">
              <a:lnSpc>
                <a:spcPts val="4759"/>
              </a:lnSpc>
              <a:spcBef>
                <a:spcPts val="0"/>
              </a:spcBef>
              <a:spcAft>
                <a:spcPts val="0"/>
              </a:spcAft>
              <a:buClrTx/>
              <a:buSzTx/>
              <a:buFontTx/>
              <a:buChar char="-"/>
              <a:tabLst/>
              <a:defRPr/>
            </a:pPr>
            <a:r>
              <a:rPr lang="en-US" sz="1200" dirty="0">
                <a:solidFill>
                  <a:srgbClr val="FFFFFF"/>
                </a:solidFill>
                <a:latin typeface="Trebuchet MS" panose="020B0603020202020204" pitchFamily="34" charset="0"/>
              </a:rPr>
              <a:t>Went to the Grand Canyon. ( we hosted a star party where more than 100 people attended. We set up 4 telescopes and I got to show families stars that they’ve never seen before. Thanks to the program, that was my first time visiting the grand canyon so it was a great experience.)</a:t>
            </a:r>
          </a:p>
          <a:p>
            <a:pPr marL="457200" marR="0" lvl="0" indent="-457200" algn="l" defTabSz="914400" rtl="0" eaLnBrk="1" fontAlgn="auto" latinLnBrk="0" hangingPunct="1">
              <a:lnSpc>
                <a:spcPts val="4759"/>
              </a:lnSpc>
              <a:spcBef>
                <a:spcPts val="0"/>
              </a:spcBef>
              <a:spcAft>
                <a:spcPts val="0"/>
              </a:spcAft>
              <a:buClrTx/>
              <a:buSzTx/>
              <a:buFontTx/>
              <a:buChar char="-"/>
              <a:tabLst/>
              <a:defRPr/>
            </a:pPr>
            <a:r>
              <a:rPr lang="en-US" sz="1200" dirty="0">
                <a:solidFill>
                  <a:srgbClr val="FFFFFF"/>
                </a:solidFill>
                <a:latin typeface="Trebuchet MS" panose="020B0603020202020204" pitchFamily="34" charset="0"/>
              </a:rPr>
              <a:t>( One of the biggest struggles we encountered this year was limited outreach due to COVID. A lot of the schools on the reservation restricted visitors for safety concerns. )</a:t>
            </a:r>
          </a:p>
          <a:p>
            <a:pPr marL="457200" marR="0" lvl="0" indent="-457200" algn="l" defTabSz="914400" rtl="0" eaLnBrk="1" fontAlgn="auto" latinLnBrk="0" hangingPunct="1">
              <a:lnSpc>
                <a:spcPts val="4759"/>
              </a:lnSpc>
              <a:spcBef>
                <a:spcPts val="0"/>
              </a:spcBef>
              <a:spcAft>
                <a:spcPts val="0"/>
              </a:spcAft>
              <a:buClrTx/>
              <a:buSzTx/>
              <a:buFontTx/>
              <a:buChar char="-"/>
              <a:tabLst/>
              <a:defRPr/>
            </a:pPr>
            <a:endParaRPr lang="en-US" sz="1200" dirty="0">
              <a:solidFill>
                <a:srgbClr val="FFFFFF"/>
              </a:solidFill>
              <a:latin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807612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After visiting those locations, we’ve received the following feedback from the teachers…</a:t>
            </a:r>
            <a:br>
              <a:rPr lang="en-US" sz="1800" b="0" i="0" u="none" strike="noStrike" dirty="0">
                <a:solidFill>
                  <a:srgbClr val="222222"/>
                </a:solidFill>
                <a:effectLst/>
                <a:latin typeface="Arial" panose="020B0604020202020204" pitchFamily="34" charset="0"/>
              </a:rPr>
            </a:br>
            <a:r>
              <a:rPr lang="en-US" sz="1800" b="0" i="0" u="none" strike="noStrike" dirty="0">
                <a:solidFill>
                  <a:srgbClr val="222222"/>
                </a:solidFill>
                <a:effectLst/>
                <a:latin typeface="Arial" panose="020B0604020202020204" pitchFamily="34" charset="0"/>
              </a:rPr>
              <a:t>They’ve told us that the kids </a:t>
            </a:r>
            <a:r>
              <a:rPr lang="en-US" sz="1800" b="0" i="1" u="none" strike="noStrike" dirty="0">
                <a:solidFill>
                  <a:srgbClr val="222222"/>
                </a:solidFill>
                <a:effectLst/>
                <a:latin typeface="Arial" panose="020B0604020202020204" pitchFamily="34" charset="0"/>
              </a:rPr>
              <a:t>and </a:t>
            </a:r>
            <a:r>
              <a:rPr lang="en-US" sz="1800" b="0" i="0" u="none" strike="noStrike" dirty="0">
                <a:solidFill>
                  <a:srgbClr val="222222"/>
                </a:solidFill>
                <a:effectLst/>
                <a:latin typeface="Arial" panose="020B0604020202020204" pitchFamily="34" charset="0"/>
              </a:rPr>
              <a:t>parents enjoy learning and making models. Our lessons have peaked the kids’ interests and they become more interested in STEM topics. Not only the parents &amp; kids, but the teachers as well learn something new and understand topics better. They have also told us that their students often ask when we are coming back. Which is always great to hear.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341241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Trebuchet MS" panose="020B0603020202020204" pitchFamily="34" charset="0"/>
              </a:rPr>
              <a:t>If you would like to contact us for our services, AIMER can be requested by a teacher at any reservation school in Arizona and New Mexico to supplement their classes during the academic year at no charge to the school. AIMER is scheduled on a first-come, first-served basis, using the calendar and request links located below(</a:t>
            </a:r>
            <a:r>
              <a:rPr lang="en-US" sz="1800" b="0" i="0" u="none" strike="noStrike" dirty="0">
                <a:solidFill>
                  <a:srgbClr val="222222"/>
                </a:solidFill>
                <a:effectLst/>
                <a:latin typeface="Arial" panose="020B0604020202020204" pitchFamily="34" charset="0"/>
              </a:rPr>
              <a:t>you can scan the QR code, and I listed our website and my mentor Mary’s email) </a:t>
            </a:r>
            <a:r>
              <a:rPr lang="en-US" sz="1200" dirty="0">
                <a:solidFill>
                  <a:srgbClr val="FFFFFF"/>
                </a:solidFill>
                <a:latin typeface="Trebuchet MS" panose="020B0603020202020204" pitchFamily="34" charset="0"/>
              </a:rPr>
              <a:t> if you are interested. These services are made available through NAU/NASA Space Grant at Northern Arizona University.</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655501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I would like to take the time to acknowledge my mentor, Mary, for her mentorship throughout this research project. She provided invaluable guidance and knowledge and ensured I was set up for success in every possible way.</a:t>
            </a:r>
          </a:p>
          <a:p>
            <a:r>
              <a:rPr lang="en-US" dirty="0"/>
              <a:t>I would also like to acknowledge the NAU/NASA Space Grant Program and specifically Paloma Davidson for giving me this once-in-a-lifetime opportunity. Thank you for creating a positive environment within our department.</a:t>
            </a:r>
          </a:p>
          <a:p>
            <a:r>
              <a:rPr lang="en-US" dirty="0"/>
              <a:t>I would also like to acknowledge the Department of Astronomy and Planetary Science for providing the equipment that allows us to educate others.</a:t>
            </a:r>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807167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1265264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3.png"/><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14.png"/><Relationship Id="rId5" Type="http://schemas.openxmlformats.org/officeDocument/2006/relationships/image" Target="../media/image1.png"/><Relationship Id="rId15" Type="http://schemas.openxmlformats.org/officeDocument/2006/relationships/image" Target="../media/image10.png"/><Relationship Id="rId10" Type="http://schemas.openxmlformats.org/officeDocument/2006/relationships/image" Target="../media/image6.svg"/><Relationship Id="rId4" Type="http://schemas.openxmlformats.org/officeDocument/2006/relationships/image" Target="../media/image13.svg"/><Relationship Id="rId9" Type="http://schemas.openxmlformats.org/officeDocument/2006/relationships/image" Target="../media/image5.png"/><Relationship Id="rId1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0.png"/><Relationship Id="rId3" Type="http://schemas.openxmlformats.org/officeDocument/2006/relationships/image" Target="../media/image16.jpeg"/><Relationship Id="rId7" Type="http://schemas.openxmlformats.org/officeDocument/2006/relationships/image" Target="../media/image7.png"/><Relationship Id="rId12" Type="http://schemas.openxmlformats.org/officeDocument/2006/relationships/image" Target="../media/image21.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20.png"/><Relationship Id="rId5" Type="http://schemas.openxmlformats.org/officeDocument/2006/relationships/image" Target="../media/image5.png"/><Relationship Id="rId10" Type="http://schemas.openxmlformats.org/officeDocument/2006/relationships/image" Target="../media/image19.svg"/><Relationship Id="rId4" Type="http://schemas.openxmlformats.org/officeDocument/2006/relationships/image" Target="../media/image17.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3.jpeg"/><Relationship Id="rId3" Type="http://schemas.openxmlformats.org/officeDocument/2006/relationships/image" Target="../media/image5.png"/><Relationship Id="rId7" Type="http://schemas.openxmlformats.org/officeDocument/2006/relationships/image" Target="../media/image20.png"/><Relationship Id="rId12" Type="http://schemas.openxmlformats.org/officeDocument/2006/relationships/image" Target="../media/image22.jpeg"/><Relationship Id="rId2" Type="http://schemas.openxmlformats.org/officeDocument/2006/relationships/notesSlide" Target="../notesSlides/notesSlide4.xml"/><Relationship Id="rId16"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4.svg"/><Relationship Id="rId5" Type="http://schemas.openxmlformats.org/officeDocument/2006/relationships/image" Target="../media/image7.png"/><Relationship Id="rId15" Type="http://schemas.openxmlformats.org/officeDocument/2006/relationships/image" Target="../media/image25.jpeg"/><Relationship Id="rId10" Type="http://schemas.openxmlformats.org/officeDocument/2006/relationships/image" Target="../media/image3.png"/><Relationship Id="rId4" Type="http://schemas.openxmlformats.org/officeDocument/2006/relationships/image" Target="../media/image6.svg"/><Relationship Id="rId9" Type="http://schemas.openxmlformats.org/officeDocument/2006/relationships/image" Target="../media/image10.png"/><Relationship Id="rId14" Type="http://schemas.openxmlformats.org/officeDocument/2006/relationships/image" Target="../media/image24.jpe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6.xml"/><Relationship Id="rId16"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31.png"/><Relationship Id="rId5" Type="http://schemas.openxmlformats.org/officeDocument/2006/relationships/image" Target="../media/image7.png"/><Relationship Id="rId15" Type="http://schemas.openxmlformats.org/officeDocument/2006/relationships/image" Target="../media/image10.png"/><Relationship Id="rId10" Type="http://schemas.openxmlformats.org/officeDocument/2006/relationships/image" Target="../media/image30.svg"/><Relationship Id="rId4" Type="http://schemas.openxmlformats.org/officeDocument/2006/relationships/image" Target="../media/image6.svg"/><Relationship Id="rId9" Type="http://schemas.openxmlformats.org/officeDocument/2006/relationships/image" Target="../media/image29.png"/><Relationship Id="rId1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34.png"/><Relationship Id="rId12" Type="http://schemas.openxmlformats.org/officeDocument/2006/relationships/image" Target="../media/image15.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14.png"/><Relationship Id="rId5" Type="http://schemas.openxmlformats.org/officeDocument/2006/relationships/image" Target="../media/image18.png"/><Relationship Id="rId15" Type="http://schemas.openxmlformats.org/officeDocument/2006/relationships/image" Target="../media/image11.png"/><Relationship Id="rId10" Type="http://schemas.openxmlformats.org/officeDocument/2006/relationships/image" Target="../media/image37.svg"/><Relationship Id="rId4" Type="http://schemas.openxmlformats.org/officeDocument/2006/relationships/image" Target="../media/image8.svg"/><Relationship Id="rId9" Type="http://schemas.openxmlformats.org/officeDocument/2006/relationships/image" Target="../media/image36.png"/><Relationship Id="rId1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8.svg"/><Relationship Id="rId3" Type="http://schemas.openxmlformats.org/officeDocument/2006/relationships/image" Target="../media/image5.png"/><Relationship Id="rId7" Type="http://schemas.openxmlformats.org/officeDocument/2006/relationships/image" Target="../media/image20.png"/><Relationship Id="rId12"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10.png"/><Relationship Id="rId5" Type="http://schemas.openxmlformats.org/officeDocument/2006/relationships/image" Target="../media/image18.png"/><Relationship Id="rId10" Type="http://schemas.openxmlformats.org/officeDocument/2006/relationships/image" Target="../media/image2.svg"/><Relationship Id="rId4" Type="http://schemas.openxmlformats.org/officeDocument/2006/relationships/image" Target="../media/image6.sv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6434D"/>
        </a:solidFill>
        <a:effectLst/>
      </p:bgPr>
    </p:bg>
    <p:spTree>
      <p:nvGrpSpPr>
        <p:cNvPr id="1" name=""/>
        <p:cNvGrpSpPr/>
        <p:nvPr/>
      </p:nvGrpSpPr>
      <p:grpSpPr>
        <a:xfrm>
          <a:off x="0" y="0"/>
          <a:ext cx="0" cy="0"/>
          <a:chOff x="0" y="0"/>
          <a:chExt cx="0" cy="0"/>
        </a:xfrm>
      </p:grpSpPr>
      <p:grpSp>
        <p:nvGrpSpPr>
          <p:cNvPr id="2" name="Group 2"/>
          <p:cNvGrpSpPr/>
          <p:nvPr/>
        </p:nvGrpSpPr>
        <p:grpSpPr>
          <a:xfrm rot="-2502396">
            <a:off x="16751321" y="1814318"/>
            <a:ext cx="6461240" cy="6197808"/>
            <a:chOff x="0" y="0"/>
            <a:chExt cx="6323330" cy="6065520"/>
          </a:xfrm>
        </p:grpSpPr>
        <p:sp>
          <p:nvSpPr>
            <p:cNvPr id="3" name="Freeform 3"/>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998371"/>
            </a:solidFill>
          </p:spPr>
        </p:sp>
      </p:grpSp>
      <p:grpSp>
        <p:nvGrpSpPr>
          <p:cNvPr id="4" name="Group 4"/>
          <p:cNvGrpSpPr/>
          <p:nvPr/>
        </p:nvGrpSpPr>
        <p:grpSpPr>
          <a:xfrm rot="-931777">
            <a:off x="17574956" y="4990643"/>
            <a:ext cx="2865527" cy="2748696"/>
            <a:chOff x="0" y="0"/>
            <a:chExt cx="6323330" cy="6065520"/>
          </a:xfrm>
        </p:grpSpPr>
        <p:sp>
          <p:nvSpPr>
            <p:cNvPr id="5" name="Freeform 5"/>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9A9EAB"/>
            </a:solidFill>
          </p:spPr>
        </p:sp>
      </p:gr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118310" y="6666322"/>
            <a:ext cx="956364" cy="904960"/>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651071"/>
            <a:ext cx="3956109" cy="755257"/>
          </a:xfrm>
          <a:prstGeom prst="rect">
            <a:avLst/>
          </a:prstGeom>
        </p:spPr>
      </p:pic>
      <p:sp>
        <p:nvSpPr>
          <p:cNvPr id="9" name="AutoShape 9"/>
          <p:cNvSpPr/>
          <p:nvPr/>
        </p:nvSpPr>
        <p:spPr>
          <a:xfrm flipV="1">
            <a:off x="5042516" y="3954004"/>
            <a:ext cx="8268774" cy="4564"/>
          </a:xfrm>
          <a:prstGeom prst="line">
            <a:avLst/>
          </a:prstGeom>
          <a:ln w="47625" cap="rnd">
            <a:solidFill>
              <a:srgbClr val="D3B275"/>
            </a:solidFill>
            <a:prstDash val="solid"/>
            <a:headEnd type="none" w="sm" len="sm"/>
            <a:tailEnd type="none" w="sm" len="sm"/>
          </a:ln>
        </p:spPr>
        <p:txBody>
          <a:bodyPr/>
          <a:lstStyle/>
          <a:p>
            <a:endParaRPr lang="en-US" dirty="0"/>
          </a:p>
        </p:txBody>
      </p:sp>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904575" y="-1677338"/>
            <a:ext cx="935182" cy="411480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141170" y="454619"/>
            <a:ext cx="1551347" cy="1597829"/>
          </a:xfrm>
          <a:prstGeom prst="rect">
            <a:avLst/>
          </a:prstGeom>
        </p:spPr>
      </p:pic>
      <p:pic>
        <p:nvPicPr>
          <p:cNvPr id="13" name="Picture 13" descr="NASA Partner"/>
          <p:cNvPicPr>
            <a:picLocks noChangeAspect="1"/>
          </p:cNvPicPr>
          <p:nvPr/>
        </p:nvPicPr>
        <p:blipFill>
          <a:blip r:embed="rId11"/>
          <a:srcRect/>
          <a:stretch>
            <a:fillRect/>
          </a:stretch>
        </p:blipFill>
        <p:spPr>
          <a:xfrm>
            <a:off x="7852925" y="6993748"/>
            <a:ext cx="2292656" cy="2417886"/>
          </a:xfrm>
          <a:prstGeom prst="rect">
            <a:avLst/>
          </a:prstGeom>
        </p:spPr>
      </p:pic>
      <p:pic>
        <p:nvPicPr>
          <p:cNvPr id="14" name="Picture 14" descr="Arizona Space Grant Consortium"/>
          <p:cNvPicPr>
            <a:picLocks noChangeAspect="1"/>
          </p:cNvPicPr>
          <p:nvPr/>
        </p:nvPicPr>
        <p:blipFill>
          <a:blip r:embed="rId12"/>
          <a:srcRect/>
          <a:stretch>
            <a:fillRect/>
          </a:stretch>
        </p:blipFill>
        <p:spPr>
          <a:xfrm>
            <a:off x="838200" y="5254540"/>
            <a:ext cx="2693797" cy="4157094"/>
          </a:xfrm>
          <a:prstGeom prst="rect">
            <a:avLst/>
          </a:prstGeom>
        </p:spPr>
      </p:pic>
      <p:sp>
        <p:nvSpPr>
          <p:cNvPr id="15" name="TextBox 15"/>
          <p:cNvSpPr txBox="1"/>
          <p:nvPr/>
        </p:nvSpPr>
        <p:spPr>
          <a:xfrm>
            <a:off x="1473562" y="1910280"/>
            <a:ext cx="15406682" cy="1641475"/>
          </a:xfrm>
          <a:prstGeom prst="rect">
            <a:avLst/>
          </a:prstGeom>
        </p:spPr>
        <p:txBody>
          <a:bodyPr wrap="square" lIns="0" tIns="0" rIns="0" bIns="0" rtlCol="0" anchor="t">
            <a:spAutoFit/>
          </a:bodyPr>
          <a:lstStyle/>
          <a:p>
            <a:pPr algn="ctr">
              <a:lnSpc>
                <a:spcPts val="6363"/>
              </a:lnSpc>
            </a:pPr>
            <a:r>
              <a:rPr lang="en-US" sz="6300" dirty="0">
                <a:solidFill>
                  <a:srgbClr val="FFFFFF"/>
                </a:solidFill>
                <a:latin typeface="Montserrat Classic Bold"/>
              </a:rPr>
              <a:t>American Indian Educational Resources (AIMER)</a:t>
            </a:r>
          </a:p>
        </p:txBody>
      </p:sp>
      <p:sp>
        <p:nvSpPr>
          <p:cNvPr id="16" name="TextBox 16"/>
          <p:cNvSpPr txBox="1"/>
          <p:nvPr/>
        </p:nvSpPr>
        <p:spPr>
          <a:xfrm>
            <a:off x="5608984" y="4431558"/>
            <a:ext cx="7578899" cy="1645963"/>
          </a:xfrm>
          <a:prstGeom prst="rect">
            <a:avLst/>
          </a:prstGeom>
        </p:spPr>
        <p:txBody>
          <a:bodyPr lIns="0" tIns="0" rIns="0" bIns="0" rtlCol="0" anchor="t">
            <a:spAutoFit/>
          </a:bodyPr>
          <a:lstStyle/>
          <a:p>
            <a:pPr algn="ctr">
              <a:lnSpc>
                <a:spcPts val="4437"/>
              </a:lnSpc>
            </a:pPr>
            <a:r>
              <a:rPr lang="en-US" sz="3200" dirty="0">
                <a:solidFill>
                  <a:srgbClr val="EFEFEF"/>
                </a:solidFill>
                <a:latin typeface="Trebuchet MS" panose="020B0603020202020204" pitchFamily="34" charset="0"/>
                <a:ea typeface="Tahoma" panose="020B0604030504040204" pitchFamily="34" charset="0"/>
                <a:cs typeface="Tahoma" panose="020B0604030504040204" pitchFamily="34" charset="0"/>
              </a:rPr>
              <a:t>Tracey Begaye</a:t>
            </a:r>
          </a:p>
          <a:p>
            <a:pPr algn="ctr">
              <a:lnSpc>
                <a:spcPts val="4437"/>
              </a:lnSpc>
            </a:pPr>
            <a:r>
              <a:rPr lang="en-US" sz="3200" dirty="0">
                <a:solidFill>
                  <a:srgbClr val="EFEFEF"/>
                </a:solidFill>
                <a:latin typeface="Trebuchet MS" panose="020B0603020202020204" pitchFamily="34" charset="0"/>
                <a:ea typeface="Tahoma" panose="020B0604030504040204" pitchFamily="34" charset="0"/>
                <a:cs typeface="Tahoma" panose="020B0604030504040204" pitchFamily="34" charset="0"/>
              </a:rPr>
              <a:t> Northern Arizona University</a:t>
            </a:r>
          </a:p>
          <a:p>
            <a:pPr algn="ctr">
              <a:lnSpc>
                <a:spcPts val="4437"/>
              </a:lnSpc>
            </a:pPr>
            <a:r>
              <a:rPr lang="en-US" sz="3200" dirty="0">
                <a:solidFill>
                  <a:srgbClr val="EFEFEF"/>
                </a:solidFill>
                <a:latin typeface="Trebuchet MS" panose="020B0603020202020204" pitchFamily="34" charset="0"/>
                <a:ea typeface="Tahoma" panose="020B0604030504040204" pitchFamily="34" charset="0"/>
                <a:cs typeface="Tahoma" panose="020B0604030504040204" pitchFamily="34" charset="0"/>
              </a:rPr>
              <a:t> Mentor: Mary Lara</a:t>
            </a:r>
          </a:p>
        </p:txBody>
      </p:sp>
      <p:sp>
        <p:nvSpPr>
          <p:cNvPr id="17" name="TextBox 17"/>
          <p:cNvSpPr txBox="1"/>
          <p:nvPr/>
        </p:nvSpPr>
        <p:spPr>
          <a:xfrm>
            <a:off x="9658220" y="7978095"/>
            <a:ext cx="7578899" cy="1313949"/>
          </a:xfrm>
          <a:prstGeom prst="rect">
            <a:avLst/>
          </a:prstGeom>
        </p:spPr>
        <p:txBody>
          <a:bodyPr lIns="0" tIns="0" rIns="0" bIns="0" rtlCol="0" anchor="t">
            <a:spAutoFit/>
          </a:bodyPr>
          <a:lstStyle/>
          <a:p>
            <a:pPr algn="r">
              <a:lnSpc>
                <a:spcPts val="3519"/>
              </a:lnSpc>
            </a:pPr>
            <a:r>
              <a:rPr lang="en-US" sz="2800" dirty="0">
                <a:solidFill>
                  <a:srgbClr val="EFEFEF"/>
                </a:solidFill>
                <a:latin typeface="Trebuchet MS" panose="020B0603020202020204" pitchFamily="34" charset="0"/>
              </a:rPr>
              <a:t> NASA Space Grant Statewide Symposium</a:t>
            </a:r>
          </a:p>
          <a:p>
            <a:pPr algn="r">
              <a:lnSpc>
                <a:spcPts val="3519"/>
              </a:lnSpc>
            </a:pPr>
            <a:r>
              <a:rPr lang="en-US" sz="2800" dirty="0">
                <a:solidFill>
                  <a:srgbClr val="EFEFEF"/>
                </a:solidFill>
                <a:latin typeface="Trebuchet MS" panose="020B0603020202020204" pitchFamily="34" charset="0"/>
              </a:rPr>
              <a:t>Hilton Tucson East</a:t>
            </a:r>
          </a:p>
          <a:p>
            <a:pPr algn="r">
              <a:lnSpc>
                <a:spcPts val="3519"/>
              </a:lnSpc>
            </a:pPr>
            <a:r>
              <a:rPr lang="en-US" sz="2800" dirty="0">
                <a:solidFill>
                  <a:srgbClr val="EFEFEF"/>
                </a:solidFill>
                <a:latin typeface="Trebuchet MS" panose="020B0603020202020204" pitchFamily="34" charset="0"/>
              </a:rPr>
              <a:t>Saturday, April 23, 2022</a:t>
            </a:r>
          </a:p>
        </p:txBody>
      </p:sp>
      <p:pic>
        <p:nvPicPr>
          <p:cNvPr id="21" name="Picture 20" descr="Northern Arizona University">
            <a:extLst>
              <a:ext uri="{FF2B5EF4-FFF2-40B4-BE49-F238E27FC236}">
                <a16:creationId xmlns:a16="http://schemas.microsoft.com/office/drawing/2014/main" id="{E700F93A-9557-42D3-A2E8-694EC4B7F6B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06513" y="7233036"/>
            <a:ext cx="2899373" cy="20590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6434D"/>
        </a:solidFill>
        <a:effectLst/>
      </p:bgPr>
    </p:bg>
    <p:spTree>
      <p:nvGrpSpPr>
        <p:cNvPr id="1" name=""/>
        <p:cNvGrpSpPr/>
        <p:nvPr/>
      </p:nvGrpSpPr>
      <p:grpSpPr>
        <a:xfrm>
          <a:off x="0" y="0"/>
          <a:ext cx="0" cy="0"/>
          <a:chOff x="0" y="0"/>
          <a:chExt cx="0" cy="0"/>
        </a:xfrm>
      </p:grpSpPr>
      <p:grpSp>
        <p:nvGrpSpPr>
          <p:cNvPr id="2" name="Group 2"/>
          <p:cNvGrpSpPr/>
          <p:nvPr/>
        </p:nvGrpSpPr>
        <p:grpSpPr>
          <a:xfrm rot="-1691511">
            <a:off x="3913557" y="-4776242"/>
            <a:ext cx="6461240" cy="6197808"/>
            <a:chOff x="0" y="0"/>
            <a:chExt cx="6323330" cy="6065520"/>
          </a:xfrm>
        </p:grpSpPr>
        <p:sp>
          <p:nvSpPr>
            <p:cNvPr id="3" name="Freeform 3"/>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998371"/>
            </a:solidFill>
          </p:spPr>
        </p:sp>
      </p:grpSp>
      <p:grpSp>
        <p:nvGrpSpPr>
          <p:cNvPr id="4" name="Group 4"/>
          <p:cNvGrpSpPr/>
          <p:nvPr/>
        </p:nvGrpSpPr>
        <p:grpSpPr>
          <a:xfrm rot="-931777">
            <a:off x="1052133" y="9147645"/>
            <a:ext cx="6461240" cy="6197808"/>
            <a:chOff x="0" y="0"/>
            <a:chExt cx="6323330" cy="6065520"/>
          </a:xfrm>
        </p:grpSpPr>
        <p:sp>
          <p:nvSpPr>
            <p:cNvPr id="5" name="Freeform 5"/>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9A9EAB"/>
            </a:solidFill>
          </p:spPr>
        </p:sp>
      </p:grpSp>
      <p:pic>
        <p:nvPicPr>
          <p:cNvPr id="6" name="Picture 6"/>
          <p:cNvPicPr>
            <a:picLocks noChangeAspect="1"/>
          </p:cNvPicPr>
          <p:nvPr/>
        </p:nvPicPr>
        <p:blipFill>
          <a:blip r:embed="rId3">
            <a:alphaModFix amt="23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40386" y="8395824"/>
            <a:ext cx="3478024" cy="1891176"/>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7698" y="7778228"/>
            <a:ext cx="1651978" cy="1563184"/>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651071"/>
            <a:ext cx="3956109" cy="755257"/>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904575" y="-1677338"/>
            <a:ext cx="935182" cy="4114800"/>
          </a:xfrm>
          <a:prstGeom prst="rect">
            <a:avLst/>
          </a:prstGeom>
        </p:spPr>
      </p:pic>
      <p:sp>
        <p:nvSpPr>
          <p:cNvPr id="10" name="AutoShape 10"/>
          <p:cNvSpPr/>
          <p:nvPr/>
        </p:nvSpPr>
        <p:spPr>
          <a:xfrm>
            <a:off x="2133600" y="6438900"/>
            <a:ext cx="4876800" cy="0"/>
          </a:xfrm>
          <a:prstGeom prst="line">
            <a:avLst/>
          </a:prstGeom>
          <a:ln w="47625" cap="rnd">
            <a:solidFill>
              <a:srgbClr val="D3B275"/>
            </a:solidFill>
            <a:prstDash val="solid"/>
            <a:headEnd type="none" w="sm" len="sm"/>
            <a:tailEnd type="none" w="sm" len="sm"/>
          </a:ln>
        </p:spPr>
      </p:sp>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184374" y="122146"/>
            <a:ext cx="6502300" cy="1371394"/>
          </a:xfrm>
          <a:prstGeom prst="rect">
            <a:avLst/>
          </a:prstGeom>
        </p:spPr>
      </p:pic>
      <p:sp>
        <p:nvSpPr>
          <p:cNvPr id="12" name="TextBox 12"/>
          <p:cNvSpPr txBox="1"/>
          <p:nvPr/>
        </p:nvSpPr>
        <p:spPr>
          <a:xfrm>
            <a:off x="1231399" y="3628413"/>
            <a:ext cx="6446656" cy="2423356"/>
          </a:xfrm>
          <a:prstGeom prst="rect">
            <a:avLst/>
          </a:prstGeom>
        </p:spPr>
        <p:txBody>
          <a:bodyPr lIns="0" tIns="0" rIns="0" bIns="0" rtlCol="0" anchor="t">
            <a:spAutoFit/>
          </a:bodyPr>
          <a:lstStyle/>
          <a:p>
            <a:pPr algn="ctr">
              <a:lnSpc>
                <a:spcPts val="10093"/>
              </a:lnSpc>
            </a:pPr>
            <a:r>
              <a:rPr lang="en-US" sz="6300" dirty="0">
                <a:solidFill>
                  <a:srgbClr val="FFFFFF"/>
                </a:solidFill>
                <a:latin typeface="Montserrat Classic Bold"/>
              </a:rPr>
              <a:t>Purpose of AIMER</a:t>
            </a:r>
          </a:p>
        </p:txBody>
      </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128901" y="450315"/>
            <a:ext cx="1551347" cy="1597829"/>
          </a:xfrm>
          <a:prstGeom prst="rect">
            <a:avLst/>
          </a:prstGeom>
        </p:spPr>
      </p:pic>
      <p:sp>
        <p:nvSpPr>
          <p:cNvPr id="14" name="TextBox 14"/>
          <p:cNvSpPr txBox="1"/>
          <p:nvPr/>
        </p:nvSpPr>
        <p:spPr>
          <a:xfrm>
            <a:off x="8260241" y="3684462"/>
            <a:ext cx="8275603" cy="3621889"/>
          </a:xfrm>
          <a:prstGeom prst="rect">
            <a:avLst/>
          </a:prstGeom>
        </p:spPr>
        <p:txBody>
          <a:bodyPr lIns="0" tIns="0" rIns="0" bIns="0" rtlCol="0" anchor="t">
            <a:spAutoFit/>
          </a:bodyPr>
          <a:lstStyle/>
          <a:p>
            <a:pPr>
              <a:lnSpc>
                <a:spcPts val="4759"/>
              </a:lnSpc>
            </a:pPr>
            <a:r>
              <a:rPr lang="en-US" sz="3200" dirty="0">
                <a:solidFill>
                  <a:srgbClr val="FFFFFF"/>
                </a:solidFill>
                <a:latin typeface="Trebuchet MS" panose="020B0603020202020204" pitchFamily="34" charset="0"/>
              </a:rPr>
              <a:t>The American Indian Mobile Educational Resources (AIMER) project provides hands-on lessons/activities to teach STEM topics to pre-college Native American students at K-12 schools mainly on rural Indian Reservations in Arizona and New Mexico.   </a:t>
            </a:r>
          </a:p>
        </p:txBody>
      </p:sp>
      <p:pic>
        <p:nvPicPr>
          <p:cNvPr id="15" name="Picture 14" descr="Arizona Space Grant Consortium">
            <a:extLst>
              <a:ext uri="{FF2B5EF4-FFF2-40B4-BE49-F238E27FC236}">
                <a16:creationId xmlns:a16="http://schemas.microsoft.com/office/drawing/2014/main" id="{05C276B6-F01E-4563-85CD-637E2632D20B}"/>
              </a:ext>
            </a:extLst>
          </p:cNvPr>
          <p:cNvPicPr>
            <a:picLocks noChangeAspect="1"/>
          </p:cNvPicPr>
          <p:nvPr/>
        </p:nvPicPr>
        <p:blipFill>
          <a:blip r:embed="rId15"/>
          <a:srcRect/>
          <a:stretch>
            <a:fillRect/>
          </a:stretch>
        </p:blipFill>
        <p:spPr>
          <a:xfrm>
            <a:off x="16341983" y="7575057"/>
            <a:ext cx="1338265" cy="20652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6434D"/>
        </a:solidFill>
        <a:effectLst/>
      </p:bgPr>
    </p:bg>
    <p:spTree>
      <p:nvGrpSpPr>
        <p:cNvPr id="1" name=""/>
        <p:cNvGrpSpPr/>
        <p:nvPr/>
      </p:nvGrpSpPr>
      <p:grpSpPr>
        <a:xfrm>
          <a:off x="0" y="0"/>
          <a:ext cx="0" cy="0"/>
          <a:chOff x="0" y="0"/>
          <a:chExt cx="0" cy="0"/>
        </a:xfrm>
      </p:grpSpPr>
      <p:grpSp>
        <p:nvGrpSpPr>
          <p:cNvPr id="2" name="Group 2"/>
          <p:cNvGrpSpPr/>
          <p:nvPr/>
        </p:nvGrpSpPr>
        <p:grpSpPr>
          <a:xfrm>
            <a:off x="10016733" y="0"/>
            <a:ext cx="5639203" cy="5143500"/>
            <a:chOff x="0" y="0"/>
            <a:chExt cx="7518937" cy="6858000"/>
          </a:xfrm>
        </p:grpSpPr>
        <p:pic>
          <p:nvPicPr>
            <p:cNvPr id="3" name="Picture 3"/>
            <p:cNvPicPr>
              <a:picLocks noChangeAspect="1"/>
            </p:cNvPicPr>
            <p:nvPr/>
          </p:nvPicPr>
          <p:blipFill>
            <a:blip r:embed="rId3"/>
            <a:srcRect t="15796" b="15796"/>
            <a:stretch>
              <a:fillRect/>
            </a:stretch>
          </p:blipFill>
          <p:spPr>
            <a:xfrm>
              <a:off x="0" y="0"/>
              <a:ext cx="7518937" cy="6858000"/>
            </a:xfrm>
            <a:prstGeom prst="rect">
              <a:avLst/>
            </a:prstGeom>
          </p:spPr>
        </p:pic>
      </p:grpSp>
      <p:grpSp>
        <p:nvGrpSpPr>
          <p:cNvPr id="4" name="Group 4"/>
          <p:cNvGrpSpPr/>
          <p:nvPr/>
        </p:nvGrpSpPr>
        <p:grpSpPr>
          <a:xfrm>
            <a:off x="10016733" y="5143500"/>
            <a:ext cx="5639203" cy="5143500"/>
            <a:chOff x="0" y="0"/>
            <a:chExt cx="7518937" cy="6858000"/>
          </a:xfrm>
        </p:grpSpPr>
        <p:pic>
          <p:nvPicPr>
            <p:cNvPr id="5" name="Picture 5"/>
            <p:cNvPicPr>
              <a:picLocks noChangeAspect="1"/>
            </p:cNvPicPr>
            <p:nvPr/>
          </p:nvPicPr>
          <p:blipFill>
            <a:blip r:embed="rId4"/>
            <a:srcRect l="14186" r="14186"/>
            <a:stretch>
              <a:fillRect/>
            </a:stretch>
          </p:blipFill>
          <p:spPr>
            <a:xfrm>
              <a:off x="0" y="0"/>
              <a:ext cx="7518937" cy="6858000"/>
            </a:xfrm>
            <a:prstGeom prst="rect">
              <a:avLst/>
            </a:prstGeom>
          </p:spPr>
        </p:pic>
      </p:gr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904575" y="-1677338"/>
            <a:ext cx="935182" cy="411480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28901" y="450315"/>
            <a:ext cx="1551347" cy="1597829"/>
          </a:xfrm>
          <a:prstGeom prst="rect">
            <a:avLst/>
          </a:prstGeom>
        </p:spPr>
      </p:pic>
      <p:sp>
        <p:nvSpPr>
          <p:cNvPr id="8" name="AutoShape 8"/>
          <p:cNvSpPr/>
          <p:nvPr/>
        </p:nvSpPr>
        <p:spPr>
          <a:xfrm flipV="1">
            <a:off x="905120" y="3963034"/>
            <a:ext cx="5372099" cy="0"/>
          </a:xfrm>
          <a:prstGeom prst="line">
            <a:avLst/>
          </a:prstGeom>
          <a:ln w="47625" cap="rnd">
            <a:solidFill>
              <a:srgbClr val="D3B275"/>
            </a:solidFill>
            <a:prstDash val="solid"/>
            <a:headEnd type="none" w="sm" len="sm"/>
            <a:tailEnd type="none" w="sm" len="sm"/>
          </a:ln>
        </p:spPr>
      </p:sp>
      <p:pic>
        <p:nvPicPr>
          <p:cNvPr id="9" name="Picture 9"/>
          <p:cNvPicPr>
            <a:picLocks noChangeAspect="1"/>
          </p:cNvPicPr>
          <p:nvPr/>
        </p:nvPicPr>
        <p:blipFill>
          <a:blip r:embed="rId9">
            <a:alphaModFix amt="23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76859" y="-219591"/>
            <a:ext cx="3478024" cy="1891176"/>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02711" y="9489330"/>
            <a:ext cx="1651978" cy="1563184"/>
          </a:xfrm>
          <a:prstGeom prst="rect">
            <a:avLst/>
          </a:prstGeom>
        </p:spPr>
      </p:pic>
      <p:sp>
        <p:nvSpPr>
          <p:cNvPr id="11" name="TextBox 11"/>
          <p:cNvSpPr txBox="1"/>
          <p:nvPr/>
        </p:nvSpPr>
        <p:spPr>
          <a:xfrm>
            <a:off x="905120" y="2563128"/>
            <a:ext cx="7848661" cy="1012713"/>
          </a:xfrm>
          <a:prstGeom prst="rect">
            <a:avLst/>
          </a:prstGeom>
        </p:spPr>
        <p:txBody>
          <a:bodyPr lIns="0" tIns="0" rIns="0" bIns="0" rtlCol="0" anchor="t">
            <a:spAutoFit/>
          </a:bodyPr>
          <a:lstStyle/>
          <a:p>
            <a:pPr>
              <a:lnSpc>
                <a:spcPts val="8910"/>
              </a:lnSpc>
            </a:pPr>
            <a:r>
              <a:rPr lang="en-US" sz="6300" dirty="0">
                <a:solidFill>
                  <a:srgbClr val="FFFFFF"/>
                </a:solidFill>
                <a:latin typeface="Montserrat Classic Bold"/>
              </a:rPr>
              <a:t>Engagement</a:t>
            </a:r>
          </a:p>
        </p:txBody>
      </p:sp>
      <p:sp>
        <p:nvSpPr>
          <p:cNvPr id="12" name="TextBox 12"/>
          <p:cNvSpPr txBox="1"/>
          <p:nvPr/>
        </p:nvSpPr>
        <p:spPr>
          <a:xfrm>
            <a:off x="905120" y="4381500"/>
            <a:ext cx="8334891" cy="3590727"/>
          </a:xfrm>
          <a:prstGeom prst="rect">
            <a:avLst/>
          </a:prstGeom>
        </p:spPr>
        <p:txBody>
          <a:bodyPr lIns="0" tIns="0" rIns="0" bIns="0" rtlCol="0" anchor="t">
            <a:spAutoFit/>
          </a:bodyPr>
          <a:lstStyle/>
          <a:p>
            <a:pPr marL="457200" indent="-457200">
              <a:lnSpc>
                <a:spcPts val="3520"/>
              </a:lnSpc>
              <a:buFont typeface="Courier New" panose="02070309020205020404" pitchFamily="49" charset="0"/>
              <a:buChar char="o"/>
            </a:pPr>
            <a:r>
              <a:rPr lang="en-US" sz="3200" dirty="0">
                <a:solidFill>
                  <a:srgbClr val="FFFFFF"/>
                </a:solidFill>
                <a:latin typeface="Trebuchet MS" panose="020B0603020202020204" pitchFamily="34" charset="0"/>
              </a:rPr>
              <a:t>Significant boost in attention span, conceptual understanding, and interest after the completion of our lessons.</a:t>
            </a:r>
          </a:p>
          <a:p>
            <a:pPr marL="457200" indent="-457200">
              <a:lnSpc>
                <a:spcPts val="3520"/>
              </a:lnSpc>
              <a:buFont typeface="Courier New" panose="02070309020205020404" pitchFamily="49" charset="0"/>
              <a:buChar char="o"/>
            </a:pPr>
            <a:r>
              <a:rPr lang="en-US" sz="3200" dirty="0">
                <a:solidFill>
                  <a:srgbClr val="FFFFFF"/>
                </a:solidFill>
                <a:latin typeface="Trebuchet MS" panose="020B0603020202020204" pitchFamily="34" charset="0"/>
              </a:rPr>
              <a:t>Lessons designed specifically for each grade level. </a:t>
            </a:r>
          </a:p>
          <a:p>
            <a:pPr marL="457200" indent="-457200">
              <a:lnSpc>
                <a:spcPts val="3520"/>
              </a:lnSpc>
              <a:buFont typeface="Courier New" panose="02070309020205020404" pitchFamily="49" charset="0"/>
              <a:buChar char="o"/>
            </a:pPr>
            <a:r>
              <a:rPr lang="en-US" sz="3200" dirty="0">
                <a:solidFill>
                  <a:srgbClr val="FFFFFF"/>
                </a:solidFill>
                <a:latin typeface="Trebuchet MS" panose="020B0603020202020204" pitchFamily="34" charset="0"/>
              </a:rPr>
              <a:t>Lessons include lunar phases, Mars helicopter Ingenuity, season causes, and more. </a:t>
            </a:r>
          </a:p>
        </p:txBody>
      </p:sp>
      <p:pic>
        <p:nvPicPr>
          <p:cNvPr id="13" name="Picture 12" descr="Arizona Space Grant Consortium">
            <a:extLst>
              <a:ext uri="{FF2B5EF4-FFF2-40B4-BE49-F238E27FC236}">
                <a16:creationId xmlns:a16="http://schemas.microsoft.com/office/drawing/2014/main" id="{BFA8B4CD-80C1-4BDB-9DC4-98671E92836F}"/>
              </a:ext>
            </a:extLst>
          </p:cNvPr>
          <p:cNvPicPr>
            <a:picLocks noChangeAspect="1"/>
          </p:cNvPicPr>
          <p:nvPr/>
        </p:nvPicPr>
        <p:blipFill>
          <a:blip r:embed="rId13"/>
          <a:srcRect/>
          <a:stretch>
            <a:fillRect/>
          </a:stretch>
        </p:blipFill>
        <p:spPr>
          <a:xfrm>
            <a:off x="16341983" y="7575057"/>
            <a:ext cx="1338265" cy="2065224"/>
          </a:xfrm>
          <a:prstGeom prst="rect">
            <a:avLst/>
          </a:prstGeom>
        </p:spPr>
      </p:pic>
      <p:sp>
        <p:nvSpPr>
          <p:cNvPr id="14" name="TextBox 16">
            <a:extLst>
              <a:ext uri="{FF2B5EF4-FFF2-40B4-BE49-F238E27FC236}">
                <a16:creationId xmlns:a16="http://schemas.microsoft.com/office/drawing/2014/main" id="{19573AF5-12EA-4C99-B6A1-261DAB11F165}"/>
              </a:ext>
            </a:extLst>
          </p:cNvPr>
          <p:cNvSpPr txBox="1"/>
          <p:nvPr/>
        </p:nvSpPr>
        <p:spPr>
          <a:xfrm>
            <a:off x="5867400" y="9489330"/>
            <a:ext cx="3696295" cy="544123"/>
          </a:xfrm>
          <a:prstGeom prst="rect">
            <a:avLst/>
          </a:prstGeom>
        </p:spPr>
        <p:txBody>
          <a:bodyPr wrap="square" lIns="0" tIns="0" rIns="0" bIns="0" rtlCol="0" anchor="t">
            <a:spAutoFit/>
          </a:bodyPr>
          <a:lstStyle/>
          <a:p>
            <a:pPr algn="r">
              <a:lnSpc>
                <a:spcPts val="4759"/>
              </a:lnSpc>
            </a:pPr>
            <a:r>
              <a:rPr lang="en-US" sz="2799" dirty="0">
                <a:solidFill>
                  <a:srgbClr val="FFFFFF"/>
                </a:solidFill>
                <a:latin typeface="Trebuchet MS" panose="020B0603020202020204" pitchFamily="34" charset="0"/>
              </a:rPr>
              <a:t>(T. Begaye)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6434D"/>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04575" y="-1677338"/>
            <a:ext cx="935182" cy="411480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128901" y="450315"/>
            <a:ext cx="1551347" cy="1597829"/>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123010" y="-517805"/>
            <a:ext cx="1651978" cy="1563184"/>
          </a:xfrm>
          <a:prstGeom prst="rect">
            <a:avLst/>
          </a:prstGeom>
        </p:spPr>
      </p:pic>
      <p:sp>
        <p:nvSpPr>
          <p:cNvPr id="10" name="AutoShape 10"/>
          <p:cNvSpPr/>
          <p:nvPr/>
        </p:nvSpPr>
        <p:spPr>
          <a:xfrm>
            <a:off x="920099" y="3832098"/>
            <a:ext cx="3207707" cy="1"/>
          </a:xfrm>
          <a:prstGeom prst="line">
            <a:avLst/>
          </a:prstGeom>
          <a:ln w="47625" cap="rnd">
            <a:solidFill>
              <a:srgbClr val="D3B275"/>
            </a:solidFill>
            <a:prstDash val="solid"/>
            <a:headEnd type="none" w="sm" len="sm"/>
            <a:tailEnd type="none" w="sm" len="sm"/>
          </a:ln>
        </p:spPr>
      </p:sp>
      <p:grpSp>
        <p:nvGrpSpPr>
          <p:cNvPr id="11" name="Group 11"/>
          <p:cNvGrpSpPr/>
          <p:nvPr/>
        </p:nvGrpSpPr>
        <p:grpSpPr>
          <a:xfrm rot="-4848099">
            <a:off x="-776087" y="9208078"/>
            <a:ext cx="6461240" cy="6197808"/>
            <a:chOff x="0" y="0"/>
            <a:chExt cx="6323330" cy="6065520"/>
          </a:xfrm>
        </p:grpSpPr>
        <p:sp>
          <p:nvSpPr>
            <p:cNvPr id="12" name="Freeform 12"/>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998371"/>
            </a:solidFill>
          </p:spPr>
        </p:sp>
      </p:grpSp>
      <p:grpSp>
        <p:nvGrpSpPr>
          <p:cNvPr id="13" name="Group 13"/>
          <p:cNvGrpSpPr/>
          <p:nvPr/>
        </p:nvGrpSpPr>
        <p:grpSpPr>
          <a:xfrm rot="-2938367">
            <a:off x="-3507479" y="8212858"/>
            <a:ext cx="6461240" cy="6197808"/>
            <a:chOff x="0" y="0"/>
            <a:chExt cx="6323330" cy="6065520"/>
          </a:xfrm>
        </p:grpSpPr>
        <p:sp>
          <p:nvSpPr>
            <p:cNvPr id="14" name="Freeform 14"/>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9A9EAB"/>
            </a:solidFill>
          </p:spPr>
        </p:sp>
      </p:grpSp>
      <p:sp>
        <p:nvSpPr>
          <p:cNvPr id="15" name="TextBox 15"/>
          <p:cNvSpPr txBox="1"/>
          <p:nvPr/>
        </p:nvSpPr>
        <p:spPr>
          <a:xfrm>
            <a:off x="920099" y="2523671"/>
            <a:ext cx="6958235" cy="1012713"/>
          </a:xfrm>
          <a:prstGeom prst="rect">
            <a:avLst/>
          </a:prstGeom>
        </p:spPr>
        <p:txBody>
          <a:bodyPr lIns="0" tIns="0" rIns="0" bIns="0" rtlCol="0" anchor="t">
            <a:spAutoFit/>
          </a:bodyPr>
          <a:lstStyle/>
          <a:p>
            <a:pPr>
              <a:lnSpc>
                <a:spcPts val="8910"/>
              </a:lnSpc>
            </a:pPr>
            <a:r>
              <a:rPr lang="en-US" sz="6300" dirty="0">
                <a:solidFill>
                  <a:srgbClr val="FFFFFF"/>
                </a:solidFill>
                <a:latin typeface="Montserrat Classic Bold"/>
              </a:rPr>
              <a:t>Impact</a:t>
            </a:r>
          </a:p>
        </p:txBody>
      </p:sp>
      <p:sp>
        <p:nvSpPr>
          <p:cNvPr id="16" name="TextBox 16"/>
          <p:cNvSpPr txBox="1"/>
          <p:nvPr/>
        </p:nvSpPr>
        <p:spPr>
          <a:xfrm>
            <a:off x="920099" y="4358940"/>
            <a:ext cx="6345306" cy="2402581"/>
          </a:xfrm>
          <a:prstGeom prst="rect">
            <a:avLst/>
          </a:prstGeom>
        </p:spPr>
        <p:txBody>
          <a:bodyPr lIns="0" tIns="0" rIns="0" bIns="0" rtlCol="0" anchor="t">
            <a:spAutoFit/>
          </a:bodyPr>
          <a:lstStyle/>
          <a:p>
            <a:pPr marL="457200" indent="-457200">
              <a:lnSpc>
                <a:spcPts val="4759"/>
              </a:lnSpc>
              <a:buFont typeface="Courier New" panose="02070309020205020404" pitchFamily="49" charset="0"/>
              <a:buChar char="o"/>
            </a:pPr>
            <a:r>
              <a:rPr lang="en-US" sz="3200" dirty="0">
                <a:solidFill>
                  <a:srgbClr val="FFFFFF"/>
                </a:solidFill>
                <a:latin typeface="Trebuchet MS" panose="020B0603020202020204" pitchFamily="34" charset="0"/>
              </a:rPr>
              <a:t>Coconino High School</a:t>
            </a:r>
          </a:p>
          <a:p>
            <a:pPr marL="457200" indent="-457200">
              <a:lnSpc>
                <a:spcPts val="4759"/>
              </a:lnSpc>
              <a:buFont typeface="Courier New" panose="02070309020205020404" pitchFamily="49" charset="0"/>
              <a:buChar char="o"/>
            </a:pPr>
            <a:r>
              <a:rPr lang="en-US" sz="3200" dirty="0">
                <a:solidFill>
                  <a:srgbClr val="FFFFFF"/>
                </a:solidFill>
                <a:latin typeface="Trebuchet MS" panose="020B0603020202020204" pitchFamily="34" charset="0"/>
              </a:rPr>
              <a:t>DeMiguel Elementary School</a:t>
            </a:r>
          </a:p>
          <a:p>
            <a:pPr marL="457200" indent="-457200">
              <a:lnSpc>
                <a:spcPts val="4759"/>
              </a:lnSpc>
              <a:buFont typeface="Courier New" panose="02070309020205020404" pitchFamily="49" charset="0"/>
              <a:buChar char="o"/>
            </a:pPr>
            <a:r>
              <a:rPr lang="en-US" sz="3200" dirty="0">
                <a:solidFill>
                  <a:srgbClr val="FFFFFF"/>
                </a:solidFill>
                <a:latin typeface="Trebuchet MS" panose="020B0603020202020204" pitchFamily="34" charset="0"/>
              </a:rPr>
              <a:t>Lura Kinsey Elementary School</a:t>
            </a:r>
          </a:p>
          <a:p>
            <a:pPr marL="457200" indent="-457200">
              <a:lnSpc>
                <a:spcPts val="4759"/>
              </a:lnSpc>
              <a:buFont typeface="Courier New" panose="02070309020205020404" pitchFamily="49" charset="0"/>
              <a:buChar char="o"/>
            </a:pPr>
            <a:r>
              <a:rPr lang="en-US" sz="3200" dirty="0">
                <a:solidFill>
                  <a:srgbClr val="FFFFFF"/>
                </a:solidFill>
                <a:latin typeface="Trebuchet MS" panose="020B0603020202020204" pitchFamily="34" charset="0"/>
              </a:rPr>
              <a:t>Grand Canyon Star Party</a:t>
            </a:r>
          </a:p>
        </p:txBody>
      </p:sp>
      <p:pic>
        <p:nvPicPr>
          <p:cNvPr id="17" name="Picture 16" descr="Arizona Space Grant Consortium">
            <a:extLst>
              <a:ext uri="{FF2B5EF4-FFF2-40B4-BE49-F238E27FC236}">
                <a16:creationId xmlns:a16="http://schemas.microsoft.com/office/drawing/2014/main" id="{BAE995F6-8B02-48CA-824A-ED85E697F9E8}"/>
              </a:ext>
            </a:extLst>
          </p:cNvPr>
          <p:cNvPicPr>
            <a:picLocks noChangeAspect="1"/>
          </p:cNvPicPr>
          <p:nvPr/>
        </p:nvPicPr>
        <p:blipFill>
          <a:blip r:embed="rId9"/>
          <a:srcRect/>
          <a:stretch>
            <a:fillRect/>
          </a:stretch>
        </p:blipFill>
        <p:spPr>
          <a:xfrm>
            <a:off x="16340362" y="7538684"/>
            <a:ext cx="1338265" cy="2065224"/>
          </a:xfrm>
          <a:prstGeom prst="rect">
            <a:avLst/>
          </a:prstGeom>
        </p:spPr>
      </p:pic>
      <p:sp>
        <p:nvSpPr>
          <p:cNvPr id="18" name="TextBox 16">
            <a:extLst>
              <a:ext uri="{FF2B5EF4-FFF2-40B4-BE49-F238E27FC236}">
                <a16:creationId xmlns:a16="http://schemas.microsoft.com/office/drawing/2014/main" id="{9ED2BE05-3C16-46EF-9AC8-5ED7BC913949}"/>
              </a:ext>
            </a:extLst>
          </p:cNvPr>
          <p:cNvSpPr txBox="1"/>
          <p:nvPr/>
        </p:nvSpPr>
        <p:spPr>
          <a:xfrm>
            <a:off x="5802138" y="9603908"/>
            <a:ext cx="1945699" cy="543137"/>
          </a:xfrm>
          <a:prstGeom prst="rect">
            <a:avLst/>
          </a:prstGeom>
        </p:spPr>
        <p:txBody>
          <a:bodyPr wrap="square" lIns="0" tIns="0" rIns="0" bIns="0" rtlCol="0" anchor="t">
            <a:spAutoFit/>
          </a:bodyPr>
          <a:lstStyle/>
          <a:p>
            <a:pPr algn="r">
              <a:lnSpc>
                <a:spcPts val="4759"/>
              </a:lnSpc>
            </a:pPr>
            <a:r>
              <a:rPr lang="en-US" sz="2799" dirty="0">
                <a:solidFill>
                  <a:srgbClr val="FFFFFF"/>
                </a:solidFill>
                <a:latin typeface="Trebuchet MS" panose="020B0603020202020204" pitchFamily="34" charset="0"/>
              </a:rPr>
              <a:t>(T. Begaye)</a:t>
            </a:r>
          </a:p>
        </p:txBody>
      </p:sp>
      <p:pic>
        <p:nvPicPr>
          <p:cNvPr id="19" name="Picture 8">
            <a:extLst>
              <a:ext uri="{FF2B5EF4-FFF2-40B4-BE49-F238E27FC236}">
                <a16:creationId xmlns:a16="http://schemas.microsoft.com/office/drawing/2014/main" id="{699803DF-78F8-4B30-988B-45591AC7003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651071"/>
            <a:ext cx="3956109" cy="755257"/>
          </a:xfrm>
          <a:prstGeom prst="rect">
            <a:avLst/>
          </a:prstGeom>
        </p:spPr>
      </p:pic>
      <p:pic>
        <p:nvPicPr>
          <p:cNvPr id="4" name="Picture 3" descr="A group of people in a room&#10;&#10;Description automatically generated with medium confidence">
            <a:extLst>
              <a:ext uri="{FF2B5EF4-FFF2-40B4-BE49-F238E27FC236}">
                <a16:creationId xmlns:a16="http://schemas.microsoft.com/office/drawing/2014/main" id="{A12159CB-F276-40B6-BD50-84164A8DC48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 b="15518"/>
          <a:stretch/>
        </p:blipFill>
        <p:spPr>
          <a:xfrm>
            <a:off x="7866417" y="-162193"/>
            <a:ext cx="7580821" cy="4803341"/>
          </a:xfrm>
          <a:prstGeom prst="rect">
            <a:avLst/>
          </a:prstGeom>
        </p:spPr>
      </p:pic>
      <p:pic>
        <p:nvPicPr>
          <p:cNvPr id="8" name="Picture 7" descr="A picture containing text, table&#10;&#10;Description automatically generated">
            <a:extLst>
              <a:ext uri="{FF2B5EF4-FFF2-40B4-BE49-F238E27FC236}">
                <a16:creationId xmlns:a16="http://schemas.microsoft.com/office/drawing/2014/main" id="{C7044EC4-56BE-4DDF-946B-0F3F2D8E71E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77581" y="4645849"/>
            <a:ext cx="3788637" cy="2841478"/>
          </a:xfrm>
          <a:prstGeom prst="rect">
            <a:avLst/>
          </a:prstGeom>
        </p:spPr>
      </p:pic>
      <p:pic>
        <p:nvPicPr>
          <p:cNvPr id="21" name="Picture 20" descr="A person standing on a rock&#10;&#10;Description automatically generated with medium confidence">
            <a:extLst>
              <a:ext uri="{FF2B5EF4-FFF2-40B4-BE49-F238E27FC236}">
                <a16:creationId xmlns:a16="http://schemas.microsoft.com/office/drawing/2014/main" id="{78BD93F8-18AD-4AA0-BA98-D4251DABC9B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1944"/>
          <a:stretch/>
        </p:blipFill>
        <p:spPr>
          <a:xfrm>
            <a:off x="11658600" y="4645849"/>
            <a:ext cx="3788638" cy="2786236"/>
          </a:xfrm>
          <a:prstGeom prst="rect">
            <a:avLst/>
          </a:prstGeom>
        </p:spPr>
      </p:pic>
      <p:pic>
        <p:nvPicPr>
          <p:cNvPr id="23" name="Picture 22" descr="A picture containing grass, outdoor, sky&#10;&#10;Description automatically generated">
            <a:extLst>
              <a:ext uri="{FF2B5EF4-FFF2-40B4-BE49-F238E27FC236}">
                <a16:creationId xmlns:a16="http://schemas.microsoft.com/office/drawing/2014/main" id="{8A5CB5D1-D63E-40EF-B662-AAB3F162F78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69961" y="7432088"/>
            <a:ext cx="3788637" cy="2841478"/>
          </a:xfrm>
          <a:prstGeom prst="rect">
            <a:avLst/>
          </a:prstGeom>
        </p:spPr>
      </p:pic>
      <p:pic>
        <p:nvPicPr>
          <p:cNvPr id="29" name="Picture 28" descr="A group of children in a classroom&#10;&#10;Description automatically generated with medium confidence">
            <a:extLst>
              <a:ext uri="{FF2B5EF4-FFF2-40B4-BE49-F238E27FC236}">
                <a16:creationId xmlns:a16="http://schemas.microsoft.com/office/drawing/2014/main" id="{7E7D26D5-B08B-4809-94F7-912C5B4616D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662409" y="7432085"/>
            <a:ext cx="3788638" cy="28414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6434D"/>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04575" y="-1677338"/>
            <a:ext cx="935182" cy="411480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128901" y="450315"/>
            <a:ext cx="1551347" cy="1597829"/>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48243" y="8273501"/>
            <a:ext cx="1651978" cy="1563184"/>
          </a:xfrm>
          <a:prstGeom prst="rect">
            <a:avLst/>
          </a:prstGeom>
        </p:spPr>
      </p:pic>
      <p:sp>
        <p:nvSpPr>
          <p:cNvPr id="10" name="AutoShape 10"/>
          <p:cNvSpPr/>
          <p:nvPr/>
        </p:nvSpPr>
        <p:spPr>
          <a:xfrm>
            <a:off x="1008929" y="2526747"/>
            <a:ext cx="6915871" cy="0"/>
          </a:xfrm>
          <a:prstGeom prst="line">
            <a:avLst/>
          </a:prstGeom>
          <a:ln w="47625" cap="rnd">
            <a:solidFill>
              <a:srgbClr val="D3B275"/>
            </a:solidFill>
            <a:prstDash val="solid"/>
            <a:headEnd type="none" w="sm" len="sm"/>
            <a:tailEnd type="none" w="sm" len="sm"/>
          </a:ln>
        </p:spPr>
      </p:sp>
      <p:sp>
        <p:nvSpPr>
          <p:cNvPr id="15" name="TextBox 15"/>
          <p:cNvSpPr txBox="1"/>
          <p:nvPr/>
        </p:nvSpPr>
        <p:spPr>
          <a:xfrm>
            <a:off x="1008929" y="1089428"/>
            <a:ext cx="10878271" cy="1012713"/>
          </a:xfrm>
          <a:prstGeom prst="rect">
            <a:avLst/>
          </a:prstGeom>
        </p:spPr>
        <p:txBody>
          <a:bodyPr wrap="square" lIns="0" tIns="0" rIns="0" bIns="0" rtlCol="0" anchor="t">
            <a:spAutoFit/>
          </a:bodyPr>
          <a:lstStyle/>
          <a:p>
            <a:pPr>
              <a:lnSpc>
                <a:spcPts val="8910"/>
              </a:lnSpc>
            </a:pPr>
            <a:r>
              <a:rPr lang="en-US" sz="6300" dirty="0">
                <a:solidFill>
                  <a:srgbClr val="FFFFFF"/>
                </a:solidFill>
                <a:latin typeface="Montserrat Classic Bold"/>
              </a:rPr>
              <a:t>Praise for AIMER </a:t>
            </a:r>
          </a:p>
        </p:txBody>
      </p:sp>
      <p:pic>
        <p:nvPicPr>
          <p:cNvPr id="17" name="Picture 16" descr="Arizona Space Grant Consortium">
            <a:extLst>
              <a:ext uri="{FF2B5EF4-FFF2-40B4-BE49-F238E27FC236}">
                <a16:creationId xmlns:a16="http://schemas.microsoft.com/office/drawing/2014/main" id="{BAE995F6-8B02-48CA-824A-ED85E697F9E8}"/>
              </a:ext>
            </a:extLst>
          </p:cNvPr>
          <p:cNvPicPr>
            <a:picLocks noChangeAspect="1"/>
          </p:cNvPicPr>
          <p:nvPr/>
        </p:nvPicPr>
        <p:blipFill>
          <a:blip r:embed="rId9"/>
          <a:srcRect/>
          <a:stretch>
            <a:fillRect/>
          </a:stretch>
        </p:blipFill>
        <p:spPr>
          <a:xfrm>
            <a:off x="16341983" y="7581900"/>
            <a:ext cx="1338265" cy="2065224"/>
          </a:xfrm>
          <a:prstGeom prst="rect">
            <a:avLst/>
          </a:prstGeom>
        </p:spPr>
      </p:pic>
      <p:sp>
        <p:nvSpPr>
          <p:cNvPr id="11" name="TextBox 16">
            <a:extLst>
              <a:ext uri="{FF2B5EF4-FFF2-40B4-BE49-F238E27FC236}">
                <a16:creationId xmlns:a16="http://schemas.microsoft.com/office/drawing/2014/main" id="{5E0F63E2-DA8A-470B-A312-D2AF69E0B575}"/>
              </a:ext>
            </a:extLst>
          </p:cNvPr>
          <p:cNvSpPr txBox="1"/>
          <p:nvPr/>
        </p:nvSpPr>
        <p:spPr>
          <a:xfrm>
            <a:off x="1008929" y="2997543"/>
            <a:ext cx="6984901" cy="6095900"/>
          </a:xfrm>
          <a:prstGeom prst="rect">
            <a:avLst/>
          </a:prstGeom>
        </p:spPr>
        <p:txBody>
          <a:bodyPr wrap="square" lIns="0" tIns="0" rIns="0" bIns="0" rtlCol="0" anchor="t">
            <a:spAutoFit/>
          </a:bodyPr>
          <a:lstStyle/>
          <a:p>
            <a:pPr>
              <a:lnSpc>
                <a:spcPts val="4759"/>
              </a:lnSpc>
            </a:pPr>
            <a:r>
              <a:rPr lang="en-US" sz="3200" dirty="0">
                <a:solidFill>
                  <a:srgbClr val="FFFFFF"/>
                </a:solidFill>
                <a:latin typeface="Trebuchet MS" panose="020B0603020202020204" pitchFamily="34" charset="0"/>
              </a:rPr>
              <a:t>“Thank you so much Mary for the great program! The </a:t>
            </a:r>
            <a:r>
              <a:rPr lang="en-US" sz="3200" dirty="0">
                <a:solidFill>
                  <a:srgbClr val="C08422"/>
                </a:solidFill>
                <a:latin typeface="Trebuchet MS" panose="020B0603020202020204" pitchFamily="34" charset="0"/>
              </a:rPr>
              <a:t>kids</a:t>
            </a:r>
            <a:r>
              <a:rPr lang="en-US" sz="3200" dirty="0">
                <a:solidFill>
                  <a:srgbClr val="FFFFFF"/>
                </a:solidFill>
                <a:latin typeface="Trebuchet MS" panose="020B0603020202020204" pitchFamily="34" charset="0"/>
              </a:rPr>
              <a:t> and adults </a:t>
            </a:r>
            <a:r>
              <a:rPr lang="en-US" sz="3200" dirty="0">
                <a:solidFill>
                  <a:srgbClr val="C08422"/>
                </a:solidFill>
                <a:latin typeface="Trebuchet MS" panose="020B0603020202020204" pitchFamily="34" charset="0"/>
              </a:rPr>
              <a:t>really</a:t>
            </a:r>
            <a:r>
              <a:rPr lang="en-US" sz="3200" dirty="0">
                <a:solidFill>
                  <a:srgbClr val="FFFFFF"/>
                </a:solidFill>
                <a:latin typeface="Trebuchet MS" panose="020B0603020202020204" pitchFamily="34" charset="0"/>
              </a:rPr>
              <a:t> </a:t>
            </a:r>
            <a:r>
              <a:rPr lang="en-US" sz="3200" dirty="0">
                <a:solidFill>
                  <a:srgbClr val="C08422"/>
                </a:solidFill>
                <a:latin typeface="Trebuchet MS" panose="020B0603020202020204" pitchFamily="34" charset="0"/>
              </a:rPr>
              <a:t>enjoyed</a:t>
            </a:r>
            <a:r>
              <a:rPr lang="en-US" sz="3200" dirty="0">
                <a:solidFill>
                  <a:srgbClr val="FFFFFF"/>
                </a:solidFill>
                <a:latin typeface="Trebuchet MS" panose="020B0603020202020204" pitchFamily="34" charset="0"/>
              </a:rPr>
              <a:t> learning and making models.”</a:t>
            </a:r>
          </a:p>
          <a:p>
            <a:pPr>
              <a:lnSpc>
                <a:spcPts val="4759"/>
              </a:lnSpc>
            </a:pPr>
            <a:endParaRPr lang="en-US" sz="3200" dirty="0">
              <a:solidFill>
                <a:srgbClr val="FFFFFF"/>
              </a:solidFill>
              <a:latin typeface="Trebuchet MS" panose="020B0603020202020204" pitchFamily="34" charset="0"/>
            </a:endParaRPr>
          </a:p>
          <a:p>
            <a:pPr>
              <a:lnSpc>
                <a:spcPts val="4759"/>
              </a:lnSpc>
            </a:pPr>
            <a:r>
              <a:rPr lang="en-US" sz="3200" dirty="0">
                <a:solidFill>
                  <a:srgbClr val="FFFFFF"/>
                </a:solidFill>
                <a:latin typeface="Trebuchet MS" panose="020B0603020202020204" pitchFamily="34" charset="0"/>
              </a:rPr>
              <a:t>“Can't wait to have you back to do a JWST program for the summer.  The activity </a:t>
            </a:r>
            <a:r>
              <a:rPr lang="en-US" sz="3200" dirty="0">
                <a:solidFill>
                  <a:srgbClr val="C08422"/>
                </a:solidFill>
                <a:latin typeface="Trebuchet MS" panose="020B0603020202020204" pitchFamily="34" charset="0"/>
              </a:rPr>
              <a:t>piqued the kids’ interest</a:t>
            </a:r>
            <a:r>
              <a:rPr lang="en-US" sz="3200" dirty="0">
                <a:solidFill>
                  <a:srgbClr val="FFFFFF"/>
                </a:solidFill>
                <a:latin typeface="Trebuchet MS" panose="020B0603020202020204" pitchFamily="34" charset="0"/>
              </a:rPr>
              <a:t>. The kids were asking questions and it made them think and do [the] math.”</a:t>
            </a:r>
          </a:p>
        </p:txBody>
      </p:sp>
      <p:sp>
        <p:nvSpPr>
          <p:cNvPr id="14" name="TextBox 16">
            <a:extLst>
              <a:ext uri="{FF2B5EF4-FFF2-40B4-BE49-F238E27FC236}">
                <a16:creationId xmlns:a16="http://schemas.microsoft.com/office/drawing/2014/main" id="{BF47EC6B-E75C-4E29-A0B6-1E39BA075EBC}"/>
              </a:ext>
            </a:extLst>
          </p:cNvPr>
          <p:cNvSpPr txBox="1"/>
          <p:nvPr/>
        </p:nvSpPr>
        <p:spPr>
          <a:xfrm>
            <a:off x="9144000" y="2878950"/>
            <a:ext cx="6984901" cy="6711453"/>
          </a:xfrm>
          <a:prstGeom prst="rect">
            <a:avLst/>
          </a:prstGeom>
        </p:spPr>
        <p:txBody>
          <a:bodyPr wrap="square" lIns="0" tIns="0" rIns="0" bIns="0" rtlCol="0" anchor="t">
            <a:spAutoFit/>
          </a:bodyPr>
          <a:lstStyle/>
          <a:p>
            <a:pPr>
              <a:lnSpc>
                <a:spcPts val="4759"/>
              </a:lnSpc>
            </a:pPr>
            <a:r>
              <a:rPr lang="en-US" sz="3200" dirty="0">
                <a:solidFill>
                  <a:srgbClr val="FFFFFF"/>
                </a:solidFill>
                <a:latin typeface="Trebuchet MS" panose="020B0603020202020204" pitchFamily="34" charset="0"/>
              </a:rPr>
              <a:t>"I </a:t>
            </a:r>
            <a:r>
              <a:rPr lang="en-US" sz="3200" dirty="0">
                <a:solidFill>
                  <a:srgbClr val="C08422"/>
                </a:solidFill>
                <a:latin typeface="Trebuchet MS" panose="020B0603020202020204" pitchFamily="34" charset="0"/>
              </a:rPr>
              <a:t>love</a:t>
            </a:r>
            <a:r>
              <a:rPr lang="en-US" sz="3200" dirty="0">
                <a:solidFill>
                  <a:srgbClr val="FFFFFF"/>
                </a:solidFill>
                <a:latin typeface="Trebuchet MS" panose="020B0603020202020204" pitchFamily="34" charset="0"/>
              </a:rPr>
              <a:t> when you come in.  I always </a:t>
            </a:r>
            <a:r>
              <a:rPr lang="en-US" sz="3200" dirty="0">
                <a:solidFill>
                  <a:srgbClr val="C08422"/>
                </a:solidFill>
                <a:latin typeface="Trebuchet MS" panose="020B0603020202020204" pitchFamily="34" charset="0"/>
              </a:rPr>
              <a:t>learn</a:t>
            </a:r>
            <a:r>
              <a:rPr lang="en-US" sz="3200" dirty="0">
                <a:solidFill>
                  <a:srgbClr val="FFFFFF"/>
                </a:solidFill>
                <a:latin typeface="Trebuchet MS" panose="020B0603020202020204" pitchFamily="34" charset="0"/>
              </a:rPr>
              <a:t> so much myself and my students really </a:t>
            </a:r>
            <a:r>
              <a:rPr lang="en-US" sz="3200" dirty="0">
                <a:solidFill>
                  <a:srgbClr val="C08422"/>
                </a:solidFill>
                <a:latin typeface="Trebuchet MS" panose="020B0603020202020204" pitchFamily="34" charset="0"/>
              </a:rPr>
              <a:t>understand</a:t>
            </a:r>
            <a:r>
              <a:rPr lang="en-US" sz="3200" dirty="0">
                <a:solidFill>
                  <a:srgbClr val="FFFFFF"/>
                </a:solidFill>
                <a:latin typeface="Trebuchet MS" panose="020B0603020202020204" pitchFamily="34" charset="0"/>
              </a:rPr>
              <a:t> </a:t>
            </a:r>
            <a:r>
              <a:rPr lang="en-US" sz="3200" dirty="0">
                <a:solidFill>
                  <a:srgbClr val="C08422"/>
                </a:solidFill>
                <a:latin typeface="Trebuchet MS" panose="020B0603020202020204" pitchFamily="34" charset="0"/>
              </a:rPr>
              <a:t>lunar</a:t>
            </a:r>
            <a:r>
              <a:rPr lang="en-US" sz="3200" dirty="0">
                <a:solidFill>
                  <a:srgbClr val="FFFFFF"/>
                </a:solidFill>
                <a:latin typeface="Trebuchet MS" panose="020B0603020202020204" pitchFamily="34" charset="0"/>
              </a:rPr>
              <a:t> </a:t>
            </a:r>
            <a:r>
              <a:rPr lang="en-US" sz="3200" dirty="0">
                <a:solidFill>
                  <a:srgbClr val="C08422"/>
                </a:solidFill>
                <a:latin typeface="Trebuchet MS" panose="020B0603020202020204" pitchFamily="34" charset="0"/>
              </a:rPr>
              <a:t>phases</a:t>
            </a:r>
            <a:r>
              <a:rPr lang="en-US" sz="3200" dirty="0">
                <a:solidFill>
                  <a:srgbClr val="FFFFFF"/>
                </a:solidFill>
                <a:latin typeface="Trebuchet MS" panose="020B0603020202020204" pitchFamily="34" charset="0"/>
              </a:rPr>
              <a:t> and what </a:t>
            </a:r>
            <a:r>
              <a:rPr lang="en-US" sz="3200" dirty="0">
                <a:solidFill>
                  <a:srgbClr val="C08422"/>
                </a:solidFill>
                <a:latin typeface="Trebuchet MS" panose="020B0603020202020204" pitchFamily="34" charset="0"/>
              </a:rPr>
              <a:t>causes</a:t>
            </a:r>
            <a:r>
              <a:rPr lang="en-US" sz="3200" dirty="0">
                <a:solidFill>
                  <a:srgbClr val="FFFFFF"/>
                </a:solidFill>
                <a:latin typeface="Trebuchet MS" panose="020B0603020202020204" pitchFamily="34" charset="0"/>
              </a:rPr>
              <a:t> the </a:t>
            </a:r>
            <a:r>
              <a:rPr lang="en-US" sz="3200" dirty="0">
                <a:solidFill>
                  <a:srgbClr val="C08422"/>
                </a:solidFill>
                <a:latin typeface="Trebuchet MS" panose="020B0603020202020204" pitchFamily="34" charset="0"/>
              </a:rPr>
              <a:t>seasons</a:t>
            </a:r>
            <a:r>
              <a:rPr lang="en-US" sz="3200" dirty="0">
                <a:solidFill>
                  <a:srgbClr val="FFFFFF"/>
                </a:solidFill>
                <a:latin typeface="Trebuchet MS" panose="020B0603020202020204" pitchFamily="34" charset="0"/>
              </a:rPr>
              <a:t>."</a:t>
            </a:r>
          </a:p>
          <a:p>
            <a:pPr>
              <a:lnSpc>
                <a:spcPts val="4759"/>
              </a:lnSpc>
            </a:pPr>
            <a:endParaRPr lang="en-US" sz="3200" dirty="0">
              <a:solidFill>
                <a:srgbClr val="FFFFFF"/>
              </a:solidFill>
              <a:latin typeface="Trebuchet MS" panose="020B0603020202020204" pitchFamily="34" charset="0"/>
            </a:endParaRPr>
          </a:p>
          <a:p>
            <a:pPr>
              <a:lnSpc>
                <a:spcPts val="4759"/>
              </a:lnSpc>
            </a:pPr>
            <a:r>
              <a:rPr lang="en-US" sz="3200" dirty="0">
                <a:solidFill>
                  <a:srgbClr val="FFFFFF"/>
                </a:solidFill>
                <a:latin typeface="Trebuchet MS" panose="020B0603020202020204" pitchFamily="34" charset="0"/>
              </a:rPr>
              <a:t> "Your </a:t>
            </a:r>
            <a:r>
              <a:rPr lang="en-US" sz="3200" dirty="0">
                <a:solidFill>
                  <a:srgbClr val="C08422"/>
                </a:solidFill>
                <a:latin typeface="Trebuchet MS" panose="020B0603020202020204" pitchFamily="34" charset="0"/>
              </a:rPr>
              <a:t>enthusiasm</a:t>
            </a:r>
            <a:r>
              <a:rPr lang="en-US" sz="3200" dirty="0">
                <a:solidFill>
                  <a:srgbClr val="FFFFFF"/>
                </a:solidFill>
                <a:latin typeface="Trebuchet MS" panose="020B0603020202020204" pitchFamily="34" charset="0"/>
              </a:rPr>
              <a:t> and </a:t>
            </a:r>
            <a:r>
              <a:rPr lang="en-US" sz="3200" dirty="0">
                <a:solidFill>
                  <a:srgbClr val="C08422"/>
                </a:solidFill>
                <a:latin typeface="Trebuchet MS" panose="020B0603020202020204" pitchFamily="34" charset="0"/>
              </a:rPr>
              <a:t>love</a:t>
            </a:r>
            <a:r>
              <a:rPr lang="en-US" sz="3200" dirty="0">
                <a:solidFill>
                  <a:srgbClr val="FFFFFF"/>
                </a:solidFill>
                <a:latin typeface="Trebuchet MS" panose="020B0603020202020204" pitchFamily="34" charset="0"/>
              </a:rPr>
              <a:t> for the subject matter really shine through and get the </a:t>
            </a:r>
            <a:r>
              <a:rPr lang="en-US" sz="3200" dirty="0">
                <a:solidFill>
                  <a:srgbClr val="C08422"/>
                </a:solidFill>
                <a:latin typeface="Trebuchet MS" panose="020B0603020202020204" pitchFamily="34" charset="0"/>
              </a:rPr>
              <a:t>kids</a:t>
            </a:r>
            <a:r>
              <a:rPr lang="en-US" sz="3200" dirty="0">
                <a:solidFill>
                  <a:srgbClr val="FFFFFF"/>
                </a:solidFill>
                <a:latin typeface="Trebuchet MS" panose="020B0603020202020204" pitchFamily="34" charset="0"/>
              </a:rPr>
              <a:t> </a:t>
            </a:r>
            <a:r>
              <a:rPr lang="en-US" sz="3200" dirty="0">
                <a:solidFill>
                  <a:srgbClr val="C08422"/>
                </a:solidFill>
                <a:latin typeface="Trebuchet MS" panose="020B0603020202020204" pitchFamily="34" charset="0"/>
              </a:rPr>
              <a:t>excited</a:t>
            </a:r>
            <a:r>
              <a:rPr lang="en-US" sz="3200" dirty="0">
                <a:solidFill>
                  <a:srgbClr val="FFFFFF"/>
                </a:solidFill>
                <a:latin typeface="Trebuchet MS" panose="020B0603020202020204" pitchFamily="34" charset="0"/>
              </a:rPr>
              <a:t> and </a:t>
            </a:r>
            <a:r>
              <a:rPr lang="en-US" sz="3200" dirty="0">
                <a:solidFill>
                  <a:srgbClr val="C08422"/>
                </a:solidFill>
                <a:latin typeface="Trebuchet MS" panose="020B0603020202020204" pitchFamily="34" charset="0"/>
              </a:rPr>
              <a:t>interested</a:t>
            </a:r>
            <a:r>
              <a:rPr lang="en-US" sz="3200" dirty="0">
                <a:solidFill>
                  <a:srgbClr val="FFFFFF"/>
                </a:solidFill>
                <a:latin typeface="Trebuchet MS" panose="020B0603020202020204" pitchFamily="34" charset="0"/>
              </a:rPr>
              <a:t>.  They </a:t>
            </a:r>
            <a:r>
              <a:rPr lang="en-US" sz="3200" dirty="0">
                <a:solidFill>
                  <a:schemeClr val="bg1"/>
                </a:solidFill>
                <a:latin typeface="Trebuchet MS" panose="020B0603020202020204" pitchFamily="34" charset="0"/>
              </a:rPr>
              <a:t>always</a:t>
            </a:r>
            <a:r>
              <a:rPr lang="en-US" sz="3200" dirty="0">
                <a:solidFill>
                  <a:srgbClr val="FFFFFF"/>
                </a:solidFill>
                <a:latin typeface="Trebuchet MS" panose="020B0603020202020204" pitchFamily="34" charset="0"/>
              </a:rPr>
              <a:t> </a:t>
            </a:r>
            <a:r>
              <a:rPr lang="en-US" sz="3200" dirty="0">
                <a:solidFill>
                  <a:srgbClr val="C08422"/>
                </a:solidFill>
                <a:latin typeface="Trebuchet MS" panose="020B0603020202020204" pitchFamily="34" charset="0"/>
              </a:rPr>
              <a:t>love</a:t>
            </a:r>
            <a:r>
              <a:rPr lang="en-US" sz="3200" dirty="0">
                <a:solidFill>
                  <a:srgbClr val="FFFFFF"/>
                </a:solidFill>
                <a:latin typeface="Trebuchet MS" panose="020B0603020202020204" pitchFamily="34" charset="0"/>
              </a:rPr>
              <a:t> when you come in and ask when you are coming again."</a:t>
            </a:r>
          </a:p>
        </p:txBody>
      </p:sp>
    </p:spTree>
    <p:extLst>
      <p:ext uri="{BB962C8B-B14F-4D97-AF65-F5344CB8AC3E}">
        <p14:creationId xmlns:p14="http://schemas.microsoft.com/office/powerpoint/2010/main" val="195520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6434D"/>
        </a:solidFill>
        <a:effectLst/>
      </p:bgPr>
    </p:bg>
    <p:spTree>
      <p:nvGrpSpPr>
        <p:cNvPr id="1" name=""/>
        <p:cNvGrpSpPr/>
        <p:nvPr/>
      </p:nvGrpSpPr>
      <p:grpSpPr>
        <a:xfrm>
          <a:off x="0" y="0"/>
          <a:ext cx="0" cy="0"/>
          <a:chOff x="0" y="0"/>
          <a:chExt cx="0" cy="0"/>
        </a:xfrm>
      </p:grpSpPr>
      <p:grpSp>
        <p:nvGrpSpPr>
          <p:cNvPr id="4" name="Group 4"/>
          <p:cNvGrpSpPr/>
          <p:nvPr/>
        </p:nvGrpSpPr>
        <p:grpSpPr>
          <a:xfrm>
            <a:off x="0" y="9258300"/>
            <a:ext cx="18288000" cy="1061823"/>
            <a:chOff x="0" y="0"/>
            <a:chExt cx="4168884" cy="242050"/>
          </a:xfrm>
        </p:grpSpPr>
        <p:sp>
          <p:nvSpPr>
            <p:cNvPr id="5" name="Freeform 5"/>
            <p:cNvSpPr/>
            <p:nvPr/>
          </p:nvSpPr>
          <p:spPr>
            <a:xfrm>
              <a:off x="0" y="0"/>
              <a:ext cx="4168884" cy="242050"/>
            </a:xfrm>
            <a:custGeom>
              <a:avLst/>
              <a:gdLst/>
              <a:ahLst/>
              <a:cxnLst/>
              <a:rect l="l" t="t" r="r" b="b"/>
              <a:pathLst>
                <a:path w="4168884" h="242050">
                  <a:moveTo>
                    <a:pt x="0" y="0"/>
                  </a:moveTo>
                  <a:lnTo>
                    <a:pt x="4168884" y="0"/>
                  </a:lnTo>
                  <a:lnTo>
                    <a:pt x="4168884" y="242050"/>
                  </a:lnTo>
                  <a:lnTo>
                    <a:pt x="0" y="242050"/>
                  </a:lnTo>
                  <a:close/>
                </a:path>
              </a:pathLst>
            </a:custGeom>
            <a:solidFill>
              <a:srgbClr val="998371"/>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04574" y="-2106114"/>
            <a:ext cx="1801646" cy="792724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128901" y="450315"/>
            <a:ext cx="1551347" cy="1597829"/>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724291" y="9441298"/>
            <a:ext cx="681393" cy="695826"/>
          </a:xfrm>
          <a:prstGeom prst="rect">
            <a:avLst/>
          </a:prstGeom>
        </p:spPr>
      </p:pic>
      <p:sp>
        <p:nvSpPr>
          <p:cNvPr id="9" name="AutoShape 9"/>
          <p:cNvSpPr/>
          <p:nvPr/>
        </p:nvSpPr>
        <p:spPr>
          <a:xfrm flipV="1">
            <a:off x="1417965" y="2605043"/>
            <a:ext cx="4601835" cy="19371"/>
          </a:xfrm>
          <a:prstGeom prst="line">
            <a:avLst/>
          </a:prstGeom>
          <a:ln w="47625" cap="rnd">
            <a:solidFill>
              <a:srgbClr val="D3B275"/>
            </a:solidFill>
            <a:prstDash val="solid"/>
            <a:headEnd type="none" w="sm" len="sm"/>
            <a:tailEnd type="none" w="sm" len="sm"/>
          </a:ln>
        </p:spPr>
        <p:txBody>
          <a:bodyPr/>
          <a:lstStyle/>
          <a:p>
            <a:endParaRPr lang="en-US" dirty="0"/>
          </a:p>
        </p:txBody>
      </p:sp>
      <p:grpSp>
        <p:nvGrpSpPr>
          <p:cNvPr id="10" name="Group 10"/>
          <p:cNvGrpSpPr/>
          <p:nvPr/>
        </p:nvGrpSpPr>
        <p:grpSpPr>
          <a:xfrm rot="-6538604">
            <a:off x="-2729394" y="-5405755"/>
            <a:ext cx="6461240" cy="6197808"/>
            <a:chOff x="0" y="0"/>
            <a:chExt cx="6323330" cy="6065520"/>
          </a:xfrm>
        </p:grpSpPr>
        <p:sp>
          <p:nvSpPr>
            <p:cNvPr id="11" name="Freeform 11"/>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998371"/>
            </a:solidFill>
          </p:spPr>
        </p:sp>
      </p:grpSp>
      <p:grpSp>
        <p:nvGrpSpPr>
          <p:cNvPr id="12" name="Group 12"/>
          <p:cNvGrpSpPr/>
          <p:nvPr/>
        </p:nvGrpSpPr>
        <p:grpSpPr>
          <a:xfrm rot="-7240225">
            <a:off x="-5339812" y="-3426844"/>
            <a:ext cx="6461240" cy="6197808"/>
            <a:chOff x="0" y="0"/>
            <a:chExt cx="6323330" cy="6065520"/>
          </a:xfrm>
        </p:grpSpPr>
        <p:sp>
          <p:nvSpPr>
            <p:cNvPr id="13" name="Freeform 13"/>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9A9EAB"/>
            </a:solidFill>
          </p:spPr>
        </p:sp>
      </p:grpSp>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096945" y="9441298"/>
            <a:ext cx="695826" cy="695826"/>
          </a:xfrm>
          <a:prstGeom prst="rect">
            <a:avLst/>
          </a:prstGeom>
        </p:spPr>
      </p:pic>
      <p:pic>
        <p:nvPicPr>
          <p:cNvPr id="15"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384767" y="6619268"/>
            <a:ext cx="1891177" cy="189117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17965" y="6619269"/>
            <a:ext cx="3478024" cy="1891176"/>
          </a:xfrm>
          <a:prstGeom prst="rect">
            <a:avLst/>
          </a:prstGeom>
        </p:spPr>
      </p:pic>
      <p:sp>
        <p:nvSpPr>
          <p:cNvPr id="17" name="TextBox 17"/>
          <p:cNvSpPr txBox="1"/>
          <p:nvPr/>
        </p:nvSpPr>
        <p:spPr>
          <a:xfrm>
            <a:off x="1362242" y="3004606"/>
            <a:ext cx="7067494" cy="4169090"/>
          </a:xfrm>
          <a:prstGeom prst="rect">
            <a:avLst/>
          </a:prstGeom>
        </p:spPr>
        <p:txBody>
          <a:bodyPr wrap="square" lIns="0" tIns="0" rIns="0" bIns="0" rtlCol="0" anchor="t">
            <a:spAutoFit/>
          </a:bodyPr>
          <a:lstStyle/>
          <a:p>
            <a:pPr marL="457200" indent="-457200">
              <a:lnSpc>
                <a:spcPts val="4079"/>
              </a:lnSpc>
              <a:buFont typeface="Courier New" panose="02070309020205020404" pitchFamily="49" charset="0"/>
              <a:buChar char="o"/>
            </a:pPr>
            <a:r>
              <a:rPr lang="en-US" sz="3200" dirty="0">
                <a:solidFill>
                  <a:srgbClr val="FFFFFF"/>
                </a:solidFill>
                <a:latin typeface="Trebuchet MS" panose="020B0603020202020204" pitchFamily="34" charset="0"/>
              </a:rPr>
              <a:t>Requested by a teacher at any reservation school in Arizona &amp; New Mexico</a:t>
            </a:r>
          </a:p>
          <a:p>
            <a:pPr marL="457200" indent="-457200">
              <a:lnSpc>
                <a:spcPts val="4079"/>
              </a:lnSpc>
              <a:buFont typeface="Courier New" panose="02070309020205020404" pitchFamily="49" charset="0"/>
              <a:buChar char="o"/>
            </a:pPr>
            <a:r>
              <a:rPr lang="en-US" sz="3200" dirty="0">
                <a:solidFill>
                  <a:srgbClr val="FFFFFF"/>
                </a:solidFill>
                <a:latin typeface="Trebuchet MS" panose="020B0603020202020204" pitchFamily="34" charset="0"/>
              </a:rPr>
              <a:t>No charge to the school</a:t>
            </a:r>
          </a:p>
          <a:p>
            <a:pPr marL="457200" indent="-457200">
              <a:lnSpc>
                <a:spcPts val="4079"/>
              </a:lnSpc>
              <a:buFont typeface="Courier New" panose="02070309020205020404" pitchFamily="49" charset="0"/>
              <a:buChar char="o"/>
            </a:pPr>
            <a:r>
              <a:rPr lang="en-US" sz="3200" dirty="0">
                <a:solidFill>
                  <a:srgbClr val="FFFFFF"/>
                </a:solidFill>
                <a:latin typeface="Trebuchet MS" panose="020B0603020202020204" pitchFamily="34" charset="0"/>
              </a:rPr>
              <a:t>First-come, first-served basis</a:t>
            </a:r>
          </a:p>
          <a:p>
            <a:pPr marL="457200" indent="-457200">
              <a:lnSpc>
                <a:spcPts val="4079"/>
              </a:lnSpc>
              <a:buFont typeface="Courier New" panose="02070309020205020404" pitchFamily="49" charset="0"/>
              <a:buChar char="o"/>
            </a:pPr>
            <a:r>
              <a:rPr lang="en-US" sz="3200" dirty="0">
                <a:solidFill>
                  <a:srgbClr val="FFFFFF"/>
                </a:solidFill>
                <a:latin typeface="Trebuchet MS" panose="020B0603020202020204" pitchFamily="34" charset="0"/>
              </a:rPr>
              <a:t>Scan the QR code </a:t>
            </a:r>
          </a:p>
          <a:p>
            <a:pPr marL="457200" indent="-457200">
              <a:lnSpc>
                <a:spcPts val="4079"/>
              </a:lnSpc>
              <a:buFontTx/>
              <a:buChar char="-"/>
            </a:pPr>
            <a:endParaRPr lang="en-US" sz="3200" dirty="0">
              <a:solidFill>
                <a:srgbClr val="FFFFFF"/>
              </a:solidFill>
              <a:latin typeface="Trebuchet MS" panose="020B0603020202020204" pitchFamily="34" charset="0"/>
            </a:endParaRPr>
          </a:p>
          <a:p>
            <a:pPr>
              <a:lnSpc>
                <a:spcPts val="4079"/>
              </a:lnSpc>
            </a:pPr>
            <a:endParaRPr lang="en-US" sz="3200" dirty="0">
              <a:solidFill>
                <a:srgbClr val="FFFFFF"/>
              </a:solidFill>
              <a:latin typeface="Trebuchet MS" panose="020B0603020202020204" pitchFamily="34" charset="0"/>
            </a:endParaRPr>
          </a:p>
        </p:txBody>
      </p:sp>
      <p:sp>
        <p:nvSpPr>
          <p:cNvPr id="18" name="TextBox 18"/>
          <p:cNvSpPr txBox="1"/>
          <p:nvPr/>
        </p:nvSpPr>
        <p:spPr>
          <a:xfrm>
            <a:off x="1390707" y="1445533"/>
            <a:ext cx="6886509" cy="926151"/>
          </a:xfrm>
          <a:prstGeom prst="rect">
            <a:avLst/>
          </a:prstGeom>
        </p:spPr>
        <p:txBody>
          <a:bodyPr lIns="0" tIns="0" rIns="0" bIns="0" rtlCol="0" anchor="t">
            <a:spAutoFit/>
          </a:bodyPr>
          <a:lstStyle/>
          <a:p>
            <a:pPr>
              <a:lnSpc>
                <a:spcPts val="8019"/>
              </a:lnSpc>
            </a:pPr>
            <a:r>
              <a:rPr lang="en-US" sz="6300" dirty="0">
                <a:solidFill>
                  <a:srgbClr val="FFFFFF"/>
                </a:solidFill>
                <a:latin typeface="Montserrat Classic Bold"/>
              </a:rPr>
              <a:t>Contact Us</a:t>
            </a:r>
          </a:p>
        </p:txBody>
      </p:sp>
      <p:sp>
        <p:nvSpPr>
          <p:cNvPr id="19" name="TextBox 19"/>
          <p:cNvSpPr txBox="1"/>
          <p:nvPr/>
        </p:nvSpPr>
        <p:spPr>
          <a:xfrm>
            <a:off x="3647861" y="9665999"/>
            <a:ext cx="4449128" cy="309957"/>
          </a:xfrm>
          <a:prstGeom prst="rect">
            <a:avLst/>
          </a:prstGeom>
        </p:spPr>
        <p:txBody>
          <a:bodyPr lIns="0" tIns="0" rIns="0" bIns="0" rtlCol="0" anchor="t">
            <a:spAutoFit/>
          </a:bodyPr>
          <a:lstStyle/>
          <a:p>
            <a:pPr>
              <a:lnSpc>
                <a:spcPts val="2277"/>
              </a:lnSpc>
            </a:pPr>
            <a:r>
              <a:rPr lang="en-US" sz="2800" dirty="0">
                <a:solidFill>
                  <a:srgbClr val="FFFFFF"/>
                </a:solidFill>
                <a:latin typeface="Montserrat Bold"/>
              </a:rPr>
              <a:t>https://bit.ly/36pn8Um</a:t>
            </a:r>
          </a:p>
        </p:txBody>
      </p:sp>
      <p:sp>
        <p:nvSpPr>
          <p:cNvPr id="20" name="TextBox 20"/>
          <p:cNvSpPr txBox="1"/>
          <p:nvPr/>
        </p:nvSpPr>
        <p:spPr>
          <a:xfrm>
            <a:off x="11114581" y="9665999"/>
            <a:ext cx="4449128" cy="309957"/>
          </a:xfrm>
          <a:prstGeom prst="rect">
            <a:avLst/>
          </a:prstGeom>
        </p:spPr>
        <p:txBody>
          <a:bodyPr wrap="square" lIns="0" tIns="0" rIns="0" bIns="0" rtlCol="0" anchor="t">
            <a:spAutoFit/>
          </a:bodyPr>
          <a:lstStyle/>
          <a:p>
            <a:pPr>
              <a:lnSpc>
                <a:spcPts val="2277"/>
              </a:lnSpc>
            </a:pPr>
            <a:r>
              <a:rPr lang="en-US" sz="2800" dirty="0">
                <a:solidFill>
                  <a:srgbClr val="FFFFFF"/>
                </a:solidFill>
                <a:latin typeface="Montserrat Bold"/>
              </a:rPr>
              <a:t>Mary.Lara@nau.edu</a:t>
            </a:r>
          </a:p>
        </p:txBody>
      </p:sp>
      <p:pic>
        <p:nvPicPr>
          <p:cNvPr id="21" name="Picture 20" descr="Arizona Space Grant Consortium">
            <a:extLst>
              <a:ext uri="{FF2B5EF4-FFF2-40B4-BE49-F238E27FC236}">
                <a16:creationId xmlns:a16="http://schemas.microsoft.com/office/drawing/2014/main" id="{A4162D00-BD68-4ACB-85C9-1F198FC1E88C}"/>
              </a:ext>
            </a:extLst>
          </p:cNvPr>
          <p:cNvPicPr>
            <a:picLocks noChangeAspect="1"/>
          </p:cNvPicPr>
          <p:nvPr/>
        </p:nvPicPr>
        <p:blipFill>
          <a:blip r:embed="rId15"/>
          <a:srcRect/>
          <a:stretch>
            <a:fillRect/>
          </a:stretch>
        </p:blipFill>
        <p:spPr>
          <a:xfrm>
            <a:off x="16467133" y="6700217"/>
            <a:ext cx="1338265" cy="2065224"/>
          </a:xfrm>
          <a:prstGeom prst="rect">
            <a:avLst/>
          </a:prstGeom>
        </p:spPr>
      </p:pic>
      <p:pic>
        <p:nvPicPr>
          <p:cNvPr id="23" name="Picture 22" descr="A classroom full of students&#10;&#10;Description automatically generated with low confidence">
            <a:extLst>
              <a:ext uri="{FF2B5EF4-FFF2-40B4-BE49-F238E27FC236}">
                <a16:creationId xmlns:a16="http://schemas.microsoft.com/office/drawing/2014/main" id="{275B9C09-EDF8-4814-B4D8-80A9973850B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6144" t="29251" r="18995" b="9383"/>
          <a:stretch/>
        </p:blipFill>
        <p:spPr>
          <a:xfrm>
            <a:off x="8918514" y="3146394"/>
            <a:ext cx="6239383" cy="4427429"/>
          </a:xfrm>
          <a:prstGeom prst="rect">
            <a:avLst/>
          </a:prstGeom>
        </p:spPr>
      </p:pic>
      <p:sp>
        <p:nvSpPr>
          <p:cNvPr id="24" name="TextBox 16">
            <a:extLst>
              <a:ext uri="{FF2B5EF4-FFF2-40B4-BE49-F238E27FC236}">
                <a16:creationId xmlns:a16="http://schemas.microsoft.com/office/drawing/2014/main" id="{F51F924F-7585-490F-AF86-2C7649E6BCC6}"/>
              </a:ext>
            </a:extLst>
          </p:cNvPr>
          <p:cNvSpPr txBox="1"/>
          <p:nvPr/>
        </p:nvSpPr>
        <p:spPr>
          <a:xfrm>
            <a:off x="11461602" y="7564856"/>
            <a:ext cx="3696295" cy="544123"/>
          </a:xfrm>
          <a:prstGeom prst="rect">
            <a:avLst/>
          </a:prstGeom>
        </p:spPr>
        <p:txBody>
          <a:bodyPr wrap="square" lIns="0" tIns="0" rIns="0" bIns="0" rtlCol="0" anchor="t">
            <a:spAutoFit/>
          </a:bodyPr>
          <a:lstStyle/>
          <a:p>
            <a:pPr algn="r">
              <a:lnSpc>
                <a:spcPts val="4759"/>
              </a:lnSpc>
            </a:pPr>
            <a:r>
              <a:rPr lang="en-US" sz="2799" dirty="0">
                <a:solidFill>
                  <a:srgbClr val="FFFFFF"/>
                </a:solidFill>
                <a:latin typeface="Trebuchet MS" panose="020B0603020202020204" pitchFamily="34" charset="0"/>
              </a:rPr>
              <a:t>(T. Begaye)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6434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200998" y="547957"/>
            <a:ext cx="1551347" cy="1597829"/>
          </a:xfrm>
          <a:prstGeom prst="rect">
            <a:avLst/>
          </a:prstGeom>
        </p:spPr>
      </p:pic>
      <p:pic>
        <p:nvPicPr>
          <p:cNvPr id="3" name="Picture 3"/>
          <p:cNvPicPr>
            <a:picLocks noChangeAspect="1"/>
          </p:cNvPicPr>
          <p:nvPr/>
        </p:nvPicPr>
        <p:blipFill>
          <a:blip r:embed="rId5">
            <a:alphaModFix amt="23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76859" y="-219591"/>
            <a:ext cx="3478024" cy="1891176"/>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230437" y="9894729"/>
            <a:ext cx="1651978" cy="1563184"/>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190210" y="-534484"/>
            <a:ext cx="1651978" cy="1563184"/>
          </a:xfrm>
          <a:prstGeom prst="rect">
            <a:avLst/>
          </a:prstGeom>
        </p:spPr>
      </p:pic>
      <p:grpSp>
        <p:nvGrpSpPr>
          <p:cNvPr id="6" name="Group 6"/>
          <p:cNvGrpSpPr/>
          <p:nvPr/>
        </p:nvGrpSpPr>
        <p:grpSpPr>
          <a:xfrm rot="-4848099">
            <a:off x="-776087" y="9208078"/>
            <a:ext cx="6461240" cy="6197808"/>
            <a:chOff x="0" y="0"/>
            <a:chExt cx="6323330" cy="6065520"/>
          </a:xfrm>
        </p:grpSpPr>
        <p:sp>
          <p:nvSpPr>
            <p:cNvPr id="7" name="Freeform 7"/>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998371"/>
            </a:solidFill>
          </p:spPr>
        </p:sp>
      </p:grpSp>
      <p:grpSp>
        <p:nvGrpSpPr>
          <p:cNvPr id="8" name="Group 8"/>
          <p:cNvGrpSpPr/>
          <p:nvPr/>
        </p:nvGrpSpPr>
        <p:grpSpPr>
          <a:xfrm rot="-2938367">
            <a:off x="-3507479" y="8212858"/>
            <a:ext cx="6461240" cy="6197808"/>
            <a:chOff x="0" y="0"/>
            <a:chExt cx="6323330" cy="6065520"/>
          </a:xfrm>
        </p:grpSpPr>
        <p:sp>
          <p:nvSpPr>
            <p:cNvPr id="9" name="Freeform 9"/>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9A9EAB"/>
            </a:solidFill>
          </p:spPr>
        </p:sp>
      </p:grpSp>
      <p:sp>
        <p:nvSpPr>
          <p:cNvPr id="10" name="AutoShape 10"/>
          <p:cNvSpPr/>
          <p:nvPr/>
        </p:nvSpPr>
        <p:spPr>
          <a:xfrm flipV="1">
            <a:off x="1028700" y="3678786"/>
            <a:ext cx="8496300" cy="0"/>
          </a:xfrm>
          <a:prstGeom prst="line">
            <a:avLst/>
          </a:prstGeom>
          <a:ln w="47625" cap="rnd">
            <a:solidFill>
              <a:srgbClr val="D3B275"/>
            </a:solidFill>
            <a:prstDash val="solid"/>
            <a:headEnd type="none" w="sm" len="sm"/>
            <a:tailEnd type="none" w="sm" len="sm"/>
          </a:ln>
        </p:spPr>
      </p:sp>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184374" y="122146"/>
            <a:ext cx="6502300" cy="1371394"/>
          </a:xfrm>
          <a:prstGeom prst="rect">
            <a:avLst/>
          </a:prstGeom>
        </p:spPr>
      </p:pic>
      <p:pic>
        <p:nvPicPr>
          <p:cNvPr id="12" name="Picture 12"/>
          <p:cNvPicPr>
            <a:picLocks noChangeAspect="1"/>
          </p:cNvPicPr>
          <p:nvPr/>
        </p:nvPicPr>
        <p:blipFill>
          <a:blip r:embed="rId13"/>
          <a:srcRect/>
          <a:stretch>
            <a:fillRect/>
          </a:stretch>
        </p:blipFill>
        <p:spPr>
          <a:xfrm>
            <a:off x="14565503" y="5101206"/>
            <a:ext cx="2693797" cy="4157094"/>
          </a:xfrm>
          <a:prstGeom prst="rect">
            <a:avLst/>
          </a:prstGeom>
        </p:spPr>
      </p:pic>
      <p:pic>
        <p:nvPicPr>
          <p:cNvPr id="13" name="Picture 13"/>
          <p:cNvPicPr>
            <a:picLocks noChangeAspect="1"/>
          </p:cNvPicPr>
          <p:nvPr/>
        </p:nvPicPr>
        <p:blipFill>
          <a:blip r:embed="rId14"/>
          <a:srcRect/>
          <a:stretch>
            <a:fillRect/>
          </a:stretch>
        </p:blipFill>
        <p:spPr>
          <a:xfrm>
            <a:off x="10645888" y="6935942"/>
            <a:ext cx="2292656" cy="2417886"/>
          </a:xfrm>
          <a:prstGeom prst="rect">
            <a:avLst/>
          </a:prstGeom>
        </p:spPr>
      </p:pic>
      <p:sp>
        <p:nvSpPr>
          <p:cNvPr id="15" name="TextBox 15"/>
          <p:cNvSpPr txBox="1"/>
          <p:nvPr/>
        </p:nvSpPr>
        <p:spPr>
          <a:xfrm>
            <a:off x="1028700" y="4201692"/>
            <a:ext cx="13837483" cy="3018134"/>
          </a:xfrm>
          <a:prstGeom prst="rect">
            <a:avLst/>
          </a:prstGeom>
        </p:spPr>
        <p:txBody>
          <a:bodyPr lIns="0" tIns="0" rIns="0" bIns="0" rtlCol="0" anchor="t">
            <a:spAutoFit/>
          </a:bodyPr>
          <a:lstStyle/>
          <a:p>
            <a:pPr marL="759459" lvl="1" indent="-457200">
              <a:lnSpc>
                <a:spcPts val="4759"/>
              </a:lnSpc>
              <a:buFont typeface="Courier New" panose="02070309020205020404" pitchFamily="49" charset="0"/>
              <a:buChar char="o"/>
            </a:pPr>
            <a:r>
              <a:rPr lang="en-US" sz="3200" dirty="0">
                <a:solidFill>
                  <a:srgbClr val="FFFFFF"/>
                </a:solidFill>
                <a:latin typeface="Trebuchet MS" panose="020B0603020202020204" pitchFamily="34" charset="0"/>
              </a:rPr>
              <a:t>Mary Lara (AIMER Coordinator)</a:t>
            </a:r>
          </a:p>
          <a:p>
            <a:pPr marL="759459" lvl="1" indent="-457200">
              <a:lnSpc>
                <a:spcPts val="4759"/>
              </a:lnSpc>
              <a:buFont typeface="Courier New" panose="02070309020205020404" pitchFamily="49" charset="0"/>
              <a:buChar char="o"/>
            </a:pPr>
            <a:r>
              <a:rPr lang="en-US" sz="3200" dirty="0">
                <a:solidFill>
                  <a:srgbClr val="FFFFFF"/>
                </a:solidFill>
                <a:latin typeface="Trebuchet MS" panose="020B0603020202020204" pitchFamily="34" charset="0"/>
              </a:rPr>
              <a:t>NAU/NASA Space Grant Program</a:t>
            </a:r>
          </a:p>
          <a:p>
            <a:pPr marL="1216659" lvl="2" indent="-457200">
              <a:lnSpc>
                <a:spcPts val="4759"/>
              </a:lnSpc>
              <a:buFont typeface="Courier New" panose="02070309020205020404" pitchFamily="49" charset="0"/>
              <a:buChar char="o"/>
            </a:pPr>
            <a:r>
              <a:rPr lang="en-US" sz="3200" dirty="0">
                <a:solidFill>
                  <a:srgbClr val="FFFFFF"/>
                </a:solidFill>
                <a:latin typeface="Trebuchet MS" panose="020B0603020202020204" pitchFamily="34" charset="0"/>
              </a:rPr>
              <a:t>Paloma Rose Davidson (Senior Academic Program Coordinator)</a:t>
            </a:r>
          </a:p>
          <a:p>
            <a:pPr marL="759459" lvl="1" indent="-457200">
              <a:lnSpc>
                <a:spcPts val="4759"/>
              </a:lnSpc>
              <a:buFont typeface="Courier New" panose="02070309020205020404" pitchFamily="49" charset="0"/>
              <a:buChar char="o"/>
            </a:pPr>
            <a:r>
              <a:rPr lang="en-US" sz="3200" dirty="0">
                <a:solidFill>
                  <a:srgbClr val="FFFFFF"/>
                </a:solidFill>
                <a:latin typeface="Trebuchet MS" panose="020B0603020202020204" pitchFamily="34" charset="0"/>
              </a:rPr>
              <a:t>Department of Astronomy and Planetary Science</a:t>
            </a:r>
          </a:p>
          <a:p>
            <a:pPr>
              <a:lnSpc>
                <a:spcPts val="4759"/>
              </a:lnSpc>
            </a:pPr>
            <a:endParaRPr lang="en-US" sz="3200" dirty="0">
              <a:solidFill>
                <a:srgbClr val="FFFFFF"/>
              </a:solidFill>
              <a:latin typeface="Trebuchet MS" panose="020B0603020202020204" pitchFamily="34" charset="0"/>
            </a:endParaRPr>
          </a:p>
        </p:txBody>
      </p:sp>
      <p:sp>
        <p:nvSpPr>
          <p:cNvPr id="16" name="TextBox 16"/>
          <p:cNvSpPr txBox="1"/>
          <p:nvPr/>
        </p:nvSpPr>
        <p:spPr>
          <a:xfrm>
            <a:off x="1028700" y="2298186"/>
            <a:ext cx="14705225" cy="926151"/>
          </a:xfrm>
          <a:prstGeom prst="rect">
            <a:avLst/>
          </a:prstGeom>
        </p:spPr>
        <p:txBody>
          <a:bodyPr lIns="0" tIns="0" rIns="0" bIns="0" rtlCol="0" anchor="t">
            <a:spAutoFit/>
          </a:bodyPr>
          <a:lstStyle/>
          <a:p>
            <a:pPr>
              <a:lnSpc>
                <a:spcPts val="8019"/>
              </a:lnSpc>
            </a:pPr>
            <a:r>
              <a:rPr lang="en-US" sz="6300" dirty="0">
                <a:solidFill>
                  <a:srgbClr val="FFFFFF"/>
                </a:solidFill>
                <a:latin typeface="Montserrat Classic Bold"/>
              </a:rPr>
              <a:t>Acknowledgements</a:t>
            </a:r>
          </a:p>
        </p:txBody>
      </p:sp>
      <p:pic>
        <p:nvPicPr>
          <p:cNvPr id="17" name="Picture 16" descr="Northern Arizona University">
            <a:extLst>
              <a:ext uri="{FF2B5EF4-FFF2-40B4-BE49-F238E27FC236}">
                <a16:creationId xmlns:a16="http://schemas.microsoft.com/office/drawing/2014/main" id="{D4F56521-6F6E-48F6-B6BF-23EF50FAA5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19556" y="7115381"/>
            <a:ext cx="2899373" cy="20590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6434D"/>
        </a:solidFill>
        <a:effectLst/>
      </p:bgPr>
    </p:bg>
    <p:spTree>
      <p:nvGrpSpPr>
        <p:cNvPr id="1" name=""/>
        <p:cNvGrpSpPr/>
        <p:nvPr/>
      </p:nvGrpSpPr>
      <p:grpSpPr>
        <a:xfrm>
          <a:off x="0" y="0"/>
          <a:ext cx="0" cy="0"/>
          <a:chOff x="0" y="0"/>
          <a:chExt cx="0" cy="0"/>
        </a:xfrm>
      </p:grpSpPr>
      <p:grpSp>
        <p:nvGrpSpPr>
          <p:cNvPr id="2" name="Group 2"/>
          <p:cNvGrpSpPr/>
          <p:nvPr/>
        </p:nvGrpSpPr>
        <p:grpSpPr>
          <a:xfrm>
            <a:off x="15681059" y="0"/>
            <a:ext cx="2606941" cy="10287000"/>
            <a:chOff x="0" y="0"/>
            <a:chExt cx="594271" cy="2344997"/>
          </a:xfrm>
          <a:solidFill>
            <a:schemeClr val="bg1"/>
          </a:solidFill>
        </p:grpSpPr>
        <p:sp>
          <p:nvSpPr>
            <p:cNvPr id="3" name="Freeform 3"/>
            <p:cNvSpPr/>
            <p:nvPr/>
          </p:nvSpPr>
          <p:spPr>
            <a:xfrm>
              <a:off x="0" y="0"/>
              <a:ext cx="594271" cy="2344997"/>
            </a:xfrm>
            <a:custGeom>
              <a:avLst/>
              <a:gdLst/>
              <a:ahLst/>
              <a:cxnLst/>
              <a:rect l="l" t="t" r="r" b="b"/>
              <a:pathLst>
                <a:path w="594271" h="2344997">
                  <a:moveTo>
                    <a:pt x="0" y="0"/>
                  </a:moveTo>
                  <a:lnTo>
                    <a:pt x="594271" y="0"/>
                  </a:lnTo>
                  <a:lnTo>
                    <a:pt x="594271" y="2344997"/>
                  </a:lnTo>
                  <a:lnTo>
                    <a:pt x="0" y="2344997"/>
                  </a:lnTo>
                  <a:close/>
                </a:path>
              </a:pathLst>
            </a:custGeom>
            <a:grp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516938" y="3086100"/>
            <a:ext cx="935182" cy="4114800"/>
          </a:xfrm>
          <a:prstGeom prst="rect">
            <a:avLst/>
          </a:prstGeom>
        </p:spPr>
      </p:pic>
      <p:pic>
        <p:nvPicPr>
          <p:cNvPr id="6" name="Picture 6"/>
          <p:cNvPicPr>
            <a:picLocks noChangeAspect="1"/>
          </p:cNvPicPr>
          <p:nvPr/>
        </p:nvPicPr>
        <p:blipFill>
          <a:blip r:embed="rId5">
            <a:alphaModFix amt="23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37794" y="642033"/>
            <a:ext cx="3478024" cy="189117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299377" y="-1146751"/>
            <a:ext cx="2889693" cy="2734372"/>
          </a:xfrm>
          <a:prstGeom prst="rect">
            <a:avLst/>
          </a:prstGeom>
        </p:spPr>
      </p:pic>
      <p:grpSp>
        <p:nvGrpSpPr>
          <p:cNvPr id="8" name="Group 8"/>
          <p:cNvGrpSpPr/>
          <p:nvPr/>
        </p:nvGrpSpPr>
        <p:grpSpPr>
          <a:xfrm rot="-2938367">
            <a:off x="11513818" y="-3474306"/>
            <a:ext cx="6461240" cy="6197808"/>
            <a:chOff x="0" y="0"/>
            <a:chExt cx="6323330" cy="6065520"/>
          </a:xfrm>
        </p:grpSpPr>
        <p:sp>
          <p:nvSpPr>
            <p:cNvPr id="9" name="Freeform 9"/>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9A9EAB"/>
            </a:solidFill>
          </p:spPr>
        </p:sp>
      </p:grpSp>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420498" y="8107785"/>
            <a:ext cx="1651978" cy="1563184"/>
          </a:xfrm>
          <a:prstGeom prst="rect">
            <a:avLst/>
          </a:prstGeom>
        </p:spPr>
      </p:pic>
      <p:sp>
        <p:nvSpPr>
          <p:cNvPr id="11" name="AutoShape 11"/>
          <p:cNvSpPr/>
          <p:nvPr/>
        </p:nvSpPr>
        <p:spPr>
          <a:xfrm flipV="1">
            <a:off x="862437" y="7752786"/>
            <a:ext cx="7900563" cy="31711"/>
          </a:xfrm>
          <a:prstGeom prst="line">
            <a:avLst/>
          </a:prstGeom>
          <a:ln w="66675" cap="rnd">
            <a:solidFill>
              <a:srgbClr val="D3B275"/>
            </a:solidFill>
            <a:prstDash val="solid"/>
            <a:headEnd type="none" w="sm" len="sm"/>
            <a:tailEnd type="none" w="sm" len="sm"/>
          </a:ln>
        </p:spPr>
      </p:sp>
      <p:grpSp>
        <p:nvGrpSpPr>
          <p:cNvPr id="13" name="Group 13"/>
          <p:cNvGrpSpPr/>
          <p:nvPr/>
        </p:nvGrpSpPr>
        <p:grpSpPr>
          <a:xfrm rot="-4848099">
            <a:off x="14365272" y="-696015"/>
            <a:ext cx="6461240" cy="6197808"/>
            <a:chOff x="0" y="0"/>
            <a:chExt cx="6323330" cy="6065520"/>
          </a:xfrm>
        </p:grpSpPr>
        <p:sp>
          <p:nvSpPr>
            <p:cNvPr id="14" name="Freeform 14"/>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998371"/>
            </a:solidFill>
          </p:spPr>
        </p:sp>
      </p:grpSp>
      <p:sp>
        <p:nvSpPr>
          <p:cNvPr id="19" name="TextBox 19"/>
          <p:cNvSpPr txBox="1"/>
          <p:nvPr/>
        </p:nvSpPr>
        <p:spPr>
          <a:xfrm>
            <a:off x="862437" y="4135957"/>
            <a:ext cx="8662562" cy="2846933"/>
          </a:xfrm>
          <a:prstGeom prst="rect">
            <a:avLst/>
          </a:prstGeom>
        </p:spPr>
        <p:txBody>
          <a:bodyPr wrap="square" lIns="0" tIns="0" rIns="0" bIns="0" rtlCol="0" anchor="t">
            <a:spAutoFit/>
          </a:bodyPr>
          <a:lstStyle/>
          <a:p>
            <a:pPr>
              <a:lnSpc>
                <a:spcPts val="11096"/>
              </a:lnSpc>
            </a:pPr>
            <a:r>
              <a:rPr lang="en-US" sz="11208" dirty="0" err="1">
                <a:solidFill>
                  <a:srgbClr val="FFFFFF"/>
                </a:solidFill>
                <a:latin typeface="Montserrat Classic Bold"/>
              </a:rPr>
              <a:t>Ahéhee</a:t>
            </a:r>
            <a:r>
              <a:rPr lang="en-US" sz="11208" dirty="0">
                <a:solidFill>
                  <a:srgbClr val="FFFFFF"/>
                </a:solidFill>
                <a:latin typeface="Montserrat Classic Bold"/>
              </a:rPr>
              <a:t>'  Thank You</a:t>
            </a:r>
          </a:p>
        </p:txBody>
      </p:sp>
      <p:pic>
        <p:nvPicPr>
          <p:cNvPr id="22" name="Picture 21" descr="Arizona Space Grant Consortium">
            <a:extLst>
              <a:ext uri="{FF2B5EF4-FFF2-40B4-BE49-F238E27FC236}">
                <a16:creationId xmlns:a16="http://schemas.microsoft.com/office/drawing/2014/main" id="{C0672410-E1D9-4797-AED8-50A60F5CA929}"/>
              </a:ext>
            </a:extLst>
          </p:cNvPr>
          <p:cNvPicPr>
            <a:picLocks noChangeAspect="1"/>
          </p:cNvPicPr>
          <p:nvPr/>
        </p:nvPicPr>
        <p:blipFill>
          <a:blip r:embed="rId11"/>
          <a:srcRect/>
          <a:stretch>
            <a:fillRect/>
          </a:stretch>
        </p:blipFill>
        <p:spPr>
          <a:xfrm>
            <a:off x="16162056" y="7471580"/>
            <a:ext cx="1644946" cy="2538497"/>
          </a:xfrm>
          <a:prstGeom prst="rect">
            <a:avLst/>
          </a:prstGeom>
        </p:spPr>
      </p:pic>
      <p:pic>
        <p:nvPicPr>
          <p:cNvPr id="5"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461326" y="8073140"/>
            <a:ext cx="1551347" cy="159782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1677</TotalTime>
  <Words>1220</Words>
  <Application>Microsoft Office PowerPoint</Application>
  <PresentationFormat>Custom</PresentationFormat>
  <Paragraphs>67</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Trebuchet MS</vt:lpstr>
      <vt:lpstr>Georgia</vt:lpstr>
      <vt:lpstr>Calibri</vt:lpstr>
      <vt:lpstr>Arial</vt:lpstr>
      <vt:lpstr>Montserrat Classic Bold</vt:lpstr>
      <vt:lpstr>Montserrat Bold</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AIMER Presentation</dc:title>
  <cp:lastModifiedBy>Tracey Ann Begaye</cp:lastModifiedBy>
  <cp:revision>58</cp:revision>
  <dcterms:created xsi:type="dcterms:W3CDTF">2006-08-16T00:00:00Z</dcterms:created>
  <dcterms:modified xsi:type="dcterms:W3CDTF">2022-04-07T21:51:36Z</dcterms:modified>
  <dc:identifier>DAE7M4PYd_M</dc:identifier>
</cp:coreProperties>
</file>